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2.xml" ContentType="application/vnd.openxmlformats-officedocument.drawingml.chartshapes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6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70" r:id="rId4"/>
    <p:sldId id="257" r:id="rId5"/>
    <p:sldId id="269" r:id="rId6"/>
    <p:sldId id="259" r:id="rId7"/>
    <p:sldId id="271" r:id="rId8"/>
    <p:sldId id="260" r:id="rId9"/>
    <p:sldId id="268" r:id="rId10"/>
    <p:sldId id="267" r:id="rId11"/>
    <p:sldId id="274" r:id="rId12"/>
    <p:sldId id="265" r:id="rId13"/>
    <p:sldId id="275" r:id="rId14"/>
    <p:sldId id="261" r:id="rId15"/>
    <p:sldId id="263" r:id="rId16"/>
    <p:sldId id="264" r:id="rId17"/>
    <p:sldId id="26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nwcfile.nmfs.local\home\Colin.Jones\CCA\2014-2015%20CCA%20Sampling%20Summary%20work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nwcfile\FRAM\Survey.HookAndLine\Presentations\2016%20WGC\Survey%20overview%20poster_Jones\length_weight_cca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nwcfile.nmfs.local\home\Colin.Jones\CCA\length_weight_cca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nwcfile.nmfs.local\home\Colin.Jones\CCA\2014-2015%20CCA%20Sampling%20Summary%20work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nwcfile.nmfs.local\home\Colin.Jones\CCA\2014-2015%20CCA%20Sampling%20Summary%20work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\\nwcfile.nmfs.local\home\Colin.Jones\CCA\2014-2015%20CCA%20Sampling%20Summary%20work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\\nwcfile.nmfs.local\home\Colin.Jones\CCA\Species%20richness%20doodling.xlsx" TargetMode="Externa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2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\\nwcfile.nmfs.local\home\Colin.Jones\CCA\Species%20richness%20doodling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\\nwcfile\FRAM\Survey.HookAndLine\Presentations\2016%20WGC\Survey%20overview%20poster_Jones\length_weight_cca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483114610673667"/>
          <c:y val="5.0925925925925923E-2"/>
          <c:w val="0.8246132983377078"/>
          <c:h val="0.76414287720207819"/>
        </c:manualLayout>
      </c:layout>
      <c:barChart>
        <c:barDir val="col"/>
        <c:grouping val="clustered"/>
        <c:varyColors val="0"/>
        <c:ser>
          <c:idx val="0"/>
          <c:order val="0"/>
          <c:tx>
            <c:v>Non-CCA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'[2014-2015 CCA Sampling Summary work.xlsx]SiteDepth'!$K$3:$K$7</c:f>
              <c:strCache>
                <c:ptCount val="5"/>
                <c:pt idx="0">
                  <c:v>20 - 40</c:v>
                </c:pt>
                <c:pt idx="1">
                  <c:v>40 - 60</c:v>
                </c:pt>
                <c:pt idx="2">
                  <c:v>60 - 80</c:v>
                </c:pt>
                <c:pt idx="3">
                  <c:v>80 - 100</c:v>
                </c:pt>
                <c:pt idx="4">
                  <c:v>&gt; 100</c:v>
                </c:pt>
              </c:strCache>
            </c:strRef>
          </c:cat>
          <c:val>
            <c:numRef>
              <c:f>'[2014-2015 CCA Sampling Summary work.xlsx]SiteDepth'!$M$3:$M$7</c:f>
              <c:numCache>
                <c:formatCode>0.00</c:formatCode>
                <c:ptCount val="5"/>
                <c:pt idx="0">
                  <c:v>9.9173553719008267E-2</c:v>
                </c:pt>
                <c:pt idx="1">
                  <c:v>0.47933884297520662</c:v>
                </c:pt>
                <c:pt idx="2">
                  <c:v>0.24793388429752067</c:v>
                </c:pt>
                <c:pt idx="3">
                  <c:v>0.1487603305785124</c:v>
                </c:pt>
                <c:pt idx="4">
                  <c:v>2.4793388429752067E-2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D9E-4D37-862C-FF284267A3A7}"/>
            </c:ext>
          </c:extLst>
        </c:ser>
        <c:ser>
          <c:idx val="1"/>
          <c:order val="1"/>
          <c:tx>
            <c:v>CCA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'[2014-2015 CCA Sampling Summary work.xlsx]SiteDepth'!$K$3:$K$7</c:f>
              <c:strCache>
                <c:ptCount val="5"/>
                <c:pt idx="0">
                  <c:v>20 - 40</c:v>
                </c:pt>
                <c:pt idx="1">
                  <c:v>40 - 60</c:v>
                </c:pt>
                <c:pt idx="2">
                  <c:v>60 - 80</c:v>
                </c:pt>
                <c:pt idx="3">
                  <c:v>80 - 100</c:v>
                </c:pt>
                <c:pt idx="4">
                  <c:v>&gt; 100</c:v>
                </c:pt>
              </c:strCache>
            </c:strRef>
          </c:cat>
          <c:val>
            <c:numRef>
              <c:f>'[2014-2015 CCA Sampling Summary work.xlsx]SiteDepth'!$O$3:$O$7</c:f>
              <c:numCache>
                <c:formatCode>0.00</c:formatCode>
                <c:ptCount val="5"/>
                <c:pt idx="0">
                  <c:v>0.12</c:v>
                </c:pt>
                <c:pt idx="1">
                  <c:v>0.37333333333333335</c:v>
                </c:pt>
                <c:pt idx="2">
                  <c:v>0.21333333333333335</c:v>
                </c:pt>
                <c:pt idx="3">
                  <c:v>0.14666666666666667</c:v>
                </c:pt>
                <c:pt idx="4">
                  <c:v>0.14666666666666667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D9E-4D37-862C-FF284267A3A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87557928"/>
        <c:axId val="489557360"/>
      </c:barChart>
      <c:catAx>
        <c:axId val="3875579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600" b="0" dirty="0" smtClean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Depth stratum</a:t>
                </a:r>
                <a:r>
                  <a:rPr lang="en-US" sz="1600" b="0" baseline="0" dirty="0" smtClean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600" b="0" baseline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sz="1600" b="0" baseline="0" dirty="0" err="1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fth</a:t>
                </a:r>
                <a:r>
                  <a:rPr lang="en-US" sz="1600" b="0" baseline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endParaRPr lang="en-US" sz="1600" b="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89557360"/>
        <c:crosses val="autoZero"/>
        <c:auto val="1"/>
        <c:lblAlgn val="ctr"/>
        <c:lblOffset val="100"/>
        <c:noMultiLvlLbl val="0"/>
      </c:catAx>
      <c:valAx>
        <c:axId val="4895573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600" b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Proportion</a:t>
                </a:r>
              </a:p>
            </c:rich>
          </c:tx>
          <c:layout>
            <c:manualLayout>
              <c:xMode val="edge"/>
              <c:yMode val="edge"/>
              <c:x val="9.733948736145609E-3"/>
              <c:y val="0.3316964990365318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0.00" sourceLinked="1"/>
        <c:majorTickMark val="out"/>
        <c:minorTickMark val="out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87557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3188910761154857"/>
          <c:y val="9.6256980223151115E-2"/>
          <c:w val="0.19182955785909614"/>
          <c:h val="0.11628967259489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673945813738312"/>
          <c:y val="4.0542253322971213E-2"/>
          <c:w val="0.82148422276999289"/>
          <c:h val="0.851835039090776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Sheet1!$R$15</c:f>
              <c:strCache>
                <c:ptCount val="1"/>
                <c:pt idx="0">
                  <c:v>Non-CCA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Sheet1!$V$15:$X$15</c:f>
                <c:numCache>
                  <c:formatCode>General</c:formatCode>
                  <c:ptCount val="3"/>
                  <c:pt idx="0">
                    <c:v>0.33825586091981219</c:v>
                  </c:pt>
                  <c:pt idx="1">
                    <c:v>0.33967131896956593</c:v>
                  </c:pt>
                  <c:pt idx="2">
                    <c:v>2.524017610677634</c:v>
                  </c:pt>
                </c:numCache>
              </c:numRef>
            </c:plus>
            <c:minus>
              <c:numRef>
                <c:f>Sheet1!$V$15:$X$15</c:f>
                <c:numCache>
                  <c:formatCode>General</c:formatCode>
                  <c:ptCount val="3"/>
                  <c:pt idx="0">
                    <c:v>0.33825586091981219</c:v>
                  </c:pt>
                  <c:pt idx="1">
                    <c:v>0.33967131896956593</c:v>
                  </c:pt>
                  <c:pt idx="2">
                    <c:v>2.524017610677634</c:v>
                  </c:pt>
                </c:numCache>
              </c:numRef>
            </c:minus>
            <c:spPr>
              <a:noFill/>
              <a:ln w="12700" cap="flat" cmpd="sng" algn="ctr">
                <a:solidFill>
                  <a:schemeClr val="dk1"/>
                </a:solidFill>
                <a:round/>
              </a:ln>
              <a:effectLst/>
            </c:spPr>
          </c:errBars>
          <c:cat>
            <c:strRef>
              <c:f>Sheet1!$S$14:$U$14</c:f>
              <c:strCache>
                <c:ptCount val="3"/>
                <c:pt idx="0">
                  <c:v>Bocaccio</c:v>
                </c:pt>
                <c:pt idx="1">
                  <c:v>Vermilion</c:v>
                </c:pt>
                <c:pt idx="2">
                  <c:v>Cowcod</c:v>
                </c:pt>
              </c:strCache>
            </c:strRef>
          </c:cat>
          <c:val>
            <c:numRef>
              <c:f>Sheet1!$S$15:$U$15</c:f>
              <c:numCache>
                <c:formatCode>General</c:formatCode>
                <c:ptCount val="3"/>
                <c:pt idx="0">
                  <c:v>47.1845703125</c:v>
                </c:pt>
                <c:pt idx="1">
                  <c:v>39.728740157480317</c:v>
                </c:pt>
                <c:pt idx="2">
                  <c:v>59.067567567567565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5B9-4DE0-BD7A-126AEEDC75A8}"/>
            </c:ext>
          </c:extLst>
        </c:ser>
        <c:ser>
          <c:idx val="1"/>
          <c:order val="1"/>
          <c:tx>
            <c:strRef>
              <c:f>Sheet1!$R$16</c:f>
              <c:strCache>
                <c:ptCount val="1"/>
                <c:pt idx="0">
                  <c:v>CCA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Sheet1!$V$16:$X$16</c:f>
                <c:numCache>
                  <c:formatCode>General</c:formatCode>
                  <c:ptCount val="3"/>
                  <c:pt idx="0">
                    <c:v>0.39068757644279956</c:v>
                  </c:pt>
                  <c:pt idx="1">
                    <c:v>0.32977359018485103</c:v>
                  </c:pt>
                  <c:pt idx="2">
                    <c:v>1.9829954460561019</c:v>
                  </c:pt>
                </c:numCache>
              </c:numRef>
            </c:plus>
            <c:minus>
              <c:numRef>
                <c:f>Sheet1!$V$16:$X$16</c:f>
                <c:numCache>
                  <c:formatCode>General</c:formatCode>
                  <c:ptCount val="3"/>
                  <c:pt idx="0">
                    <c:v>0.39068757644279956</c:v>
                  </c:pt>
                  <c:pt idx="1">
                    <c:v>0.32977359018485103</c:v>
                  </c:pt>
                  <c:pt idx="2">
                    <c:v>1.9829954460561019</c:v>
                  </c:pt>
                </c:numCache>
              </c:numRef>
            </c:minus>
            <c:spPr>
              <a:noFill/>
              <a:ln w="12700" cap="flat" cmpd="sng" algn="ctr">
                <a:solidFill>
                  <a:schemeClr val="dk1"/>
                </a:solidFill>
                <a:round/>
              </a:ln>
              <a:effectLst/>
            </c:spPr>
          </c:errBars>
          <c:cat>
            <c:strRef>
              <c:f>Sheet1!$S$14:$U$14</c:f>
              <c:strCache>
                <c:ptCount val="3"/>
                <c:pt idx="0">
                  <c:v>Bocaccio</c:v>
                </c:pt>
                <c:pt idx="1">
                  <c:v>Vermilion</c:v>
                </c:pt>
                <c:pt idx="2">
                  <c:v>Cowcod</c:v>
                </c:pt>
              </c:strCache>
            </c:strRef>
          </c:cat>
          <c:val>
            <c:numRef>
              <c:f>Sheet1!$S$16:$U$16</c:f>
              <c:numCache>
                <c:formatCode>General</c:formatCode>
                <c:ptCount val="3"/>
                <c:pt idx="0">
                  <c:v>48.125730994152043</c:v>
                </c:pt>
                <c:pt idx="1">
                  <c:v>50.325044404973355</c:v>
                </c:pt>
                <c:pt idx="2">
                  <c:v>67.434782608695656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5B9-4DE0-BD7A-126AEEDC75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28892744"/>
        <c:axId val="328903640"/>
      </c:barChart>
      <c:catAx>
        <c:axId val="328892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28903640"/>
        <c:crosses val="autoZero"/>
        <c:auto val="1"/>
        <c:lblAlgn val="ctr"/>
        <c:lblOffset val="100"/>
        <c:noMultiLvlLbl val="0"/>
      </c:catAx>
      <c:valAx>
        <c:axId val="328903640"/>
        <c:scaling>
          <c:orientation val="minMax"/>
          <c:min val="2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6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Mean</a:t>
                </a:r>
                <a:r>
                  <a:rPr lang="en-US" sz="1600" baseline="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fork</a:t>
                </a:r>
                <a:r>
                  <a:rPr lang="en-US" sz="16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length </a:t>
                </a:r>
                <a:r>
                  <a:rPr lang="en-US" sz="16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((</a:t>
                </a:r>
                <a:r>
                  <a:rPr lang="en-US" sz="1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cm</a:t>
                </a:r>
                <a:r>
                  <a:rPr lang="en-US" sz="16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 ± SE)</a:t>
                </a:r>
                <a:endPara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1.5007324401118304E-2"/>
              <c:y val="0.1629381583319889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28892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19915570062712037"/>
          <c:y val="0.10054660103104926"/>
          <c:w val="0.17640495408369417"/>
          <c:h val="0.1372993971941191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Sheet1!$R$17</c:f>
              <c:strCache>
                <c:ptCount val="1"/>
                <c:pt idx="0">
                  <c:v>Non-CCA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Sheet1!$V$17:$X$17</c:f>
                <c:numCache>
                  <c:formatCode>General</c:formatCode>
                  <c:ptCount val="3"/>
                  <c:pt idx="0">
                    <c:v>2.9650275061076706E-2</c:v>
                  </c:pt>
                  <c:pt idx="1">
                    <c:v>2.9851758262255428E-2</c:v>
                  </c:pt>
                  <c:pt idx="2">
                    <c:v>0.4783307347245</c:v>
                  </c:pt>
                </c:numCache>
              </c:numRef>
            </c:plus>
            <c:minus>
              <c:numRef>
                <c:f>Sheet1!$V$17:$X$17</c:f>
                <c:numCache>
                  <c:formatCode>General</c:formatCode>
                  <c:ptCount val="3"/>
                  <c:pt idx="0">
                    <c:v>2.9650275061076706E-2</c:v>
                  </c:pt>
                  <c:pt idx="1">
                    <c:v>2.9851758262255428E-2</c:v>
                  </c:pt>
                  <c:pt idx="2">
                    <c:v>0.4783307347245</c:v>
                  </c:pt>
                </c:numCache>
              </c:numRef>
            </c:minus>
            <c:spPr>
              <a:noFill/>
              <a:ln w="1270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Sheet1!$S$14:$U$14</c:f>
              <c:strCache>
                <c:ptCount val="3"/>
                <c:pt idx="0">
                  <c:v>Bocaccio</c:v>
                </c:pt>
                <c:pt idx="1">
                  <c:v>Vermilion</c:v>
                </c:pt>
                <c:pt idx="2">
                  <c:v>Cowcod</c:v>
                </c:pt>
              </c:strCache>
            </c:strRef>
          </c:cat>
          <c:val>
            <c:numRef>
              <c:f>Sheet1!$S$17:$U$17</c:f>
              <c:numCache>
                <c:formatCode>General</c:formatCode>
                <c:ptCount val="3"/>
                <c:pt idx="0">
                  <c:v>1.3136749633967766</c:v>
                </c:pt>
                <c:pt idx="1">
                  <c:v>1.2966182605273511</c:v>
                </c:pt>
                <c:pt idx="2">
                  <c:v>4.0072973261813862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E7-45DA-B083-E7E9E435D95F}"/>
            </c:ext>
          </c:extLst>
        </c:ser>
        <c:ser>
          <c:idx val="1"/>
          <c:order val="1"/>
          <c:tx>
            <c:strRef>
              <c:f>Sheet1!$R$18</c:f>
              <c:strCache>
                <c:ptCount val="1"/>
                <c:pt idx="0">
                  <c:v>CCA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Sheet1!$V$18:$X$18</c:f>
                <c:numCache>
                  <c:formatCode>General</c:formatCode>
                  <c:ptCount val="3"/>
                  <c:pt idx="0">
                    <c:v>3.8407099807344594E-2</c:v>
                  </c:pt>
                  <c:pt idx="1">
                    <c:v>4.7981429870125034E-2</c:v>
                  </c:pt>
                  <c:pt idx="2">
                    <c:v>0.52840123064681277</c:v>
                  </c:pt>
                </c:numCache>
              </c:numRef>
            </c:plus>
            <c:minus>
              <c:numRef>
                <c:f>Sheet1!$V$18:$X$18</c:f>
                <c:numCache>
                  <c:formatCode>General</c:formatCode>
                  <c:ptCount val="3"/>
                  <c:pt idx="0">
                    <c:v>3.8407099807344594E-2</c:v>
                  </c:pt>
                  <c:pt idx="1">
                    <c:v>4.7981429870125034E-2</c:v>
                  </c:pt>
                  <c:pt idx="2">
                    <c:v>0.52840123064681277</c:v>
                  </c:pt>
                </c:numCache>
              </c:numRef>
            </c:minus>
            <c:spPr>
              <a:noFill/>
              <a:ln w="12700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Sheet1!$S$14:$U$14</c:f>
              <c:strCache>
                <c:ptCount val="3"/>
                <c:pt idx="0">
                  <c:v>Bocaccio</c:v>
                </c:pt>
                <c:pt idx="1">
                  <c:v>Vermilion</c:v>
                </c:pt>
                <c:pt idx="2">
                  <c:v>Cowcod</c:v>
                </c:pt>
              </c:strCache>
            </c:strRef>
          </c:cat>
          <c:val>
            <c:numRef>
              <c:f>Sheet1!$S$18:$U$18</c:f>
              <c:numCache>
                <c:formatCode>General</c:formatCode>
                <c:ptCount val="3"/>
                <c:pt idx="0">
                  <c:v>1.394421574344026</c:v>
                </c:pt>
                <c:pt idx="1">
                  <c:v>2.3862289263531498</c:v>
                </c:pt>
                <c:pt idx="2">
                  <c:v>5.849130452543065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E7-45DA-B083-E7E9E435D9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2540504"/>
        <c:axId val="492540832"/>
      </c:barChart>
      <c:catAx>
        <c:axId val="492540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92540832"/>
        <c:crosses val="autoZero"/>
        <c:auto val="1"/>
        <c:lblAlgn val="ctr"/>
        <c:lblOffset val="100"/>
        <c:noMultiLvlLbl val="0"/>
      </c:catAx>
      <c:valAx>
        <c:axId val="49254083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Mean weight ((kg) ± SE)</a:t>
                </a:r>
              </a:p>
            </c:rich>
          </c:tx>
          <c:layout>
            <c:manualLayout>
              <c:xMode val="edge"/>
              <c:yMode val="edge"/>
              <c:x val="1.2673010109327164E-2"/>
              <c:y val="0.2086951186048981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92540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19483548465639178"/>
          <c:y val="0.10051046367806866"/>
          <c:w val="0.16393914218119468"/>
          <c:h val="0.13832159211718326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'Length-Depth'!$K$14</c:f>
              <c:strCache>
                <c:ptCount val="1"/>
                <c:pt idx="0">
                  <c:v>Non-CCA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F7128295-F41A-4236-BDF5-9E8386E50F6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F89F-4B79-888D-375EA0A4EDC9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AA092B3D-484F-4990-91A6-1BDF2ACF1B74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F89F-4B79-888D-375EA0A4EDC9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CC6CD241-B5A0-4F28-8CC6-A861EEA543C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F89F-4B79-888D-375EA0A4EDC9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D24A3939-ED5A-45F3-A5DC-C07783E0B9BE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F89F-4B79-888D-375EA0A4EDC9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A5CB8EF1-69E2-4B8D-A9BE-E78417C48822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F89F-4B79-888D-375EA0A4EDC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'Length-Depth'!$J$15:$J$19</c:f>
              <c:strCache>
                <c:ptCount val="5"/>
                <c:pt idx="0">
                  <c:v>20-40</c:v>
                </c:pt>
                <c:pt idx="1">
                  <c:v>40-60</c:v>
                </c:pt>
                <c:pt idx="2">
                  <c:v>60-80</c:v>
                </c:pt>
                <c:pt idx="3">
                  <c:v>80-100</c:v>
                </c:pt>
                <c:pt idx="4">
                  <c:v>&gt; 100</c:v>
                </c:pt>
              </c:strCache>
            </c:strRef>
          </c:cat>
          <c:val>
            <c:numRef>
              <c:f>'Length-Depth'!$K$15:$K$19</c:f>
              <c:numCache>
                <c:formatCode>General</c:formatCode>
                <c:ptCount val="5"/>
                <c:pt idx="0">
                  <c:v>42.0625</c:v>
                </c:pt>
                <c:pt idx="1">
                  <c:v>43.431421446384043</c:v>
                </c:pt>
                <c:pt idx="2">
                  <c:v>48.607508532423211</c:v>
                </c:pt>
                <c:pt idx="3">
                  <c:v>52.633451957295371</c:v>
                </c:pt>
                <c:pt idx="4">
                  <c:v>55.833333333333336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'Length-Depth'!$L$15:$L$19</c15:f>
                <c15:dlblRangeCache>
                  <c:ptCount val="5"/>
                  <c:pt idx="0">
                    <c:v>16</c:v>
                  </c:pt>
                  <c:pt idx="1">
                    <c:v>401</c:v>
                  </c:pt>
                  <c:pt idx="2">
                    <c:v>293</c:v>
                  </c:pt>
                  <c:pt idx="3">
                    <c:v>281</c:v>
                  </c:pt>
                  <c:pt idx="4">
                    <c:v>24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0-E17B-4CD2-B255-AC1B8417DF35}"/>
            </c:ext>
          </c:extLst>
        </c:ser>
        <c:ser>
          <c:idx val="1"/>
          <c:order val="1"/>
          <c:tx>
            <c:strRef>
              <c:f>'Length-Depth'!$M$14</c:f>
              <c:strCache>
                <c:ptCount val="1"/>
                <c:pt idx="0">
                  <c:v>CCA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87BCF363-6804-47AD-8787-949A6EF321A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F89F-4B79-888D-375EA0A4EDC9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59C73BFA-1B82-4C8A-82B9-93F73E5A163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F89F-4B79-888D-375EA0A4EDC9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78F7644C-B972-4AF3-A111-7BDFA2623D5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F89F-4B79-888D-375EA0A4EDC9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4617865A-5A0A-4345-8D98-ACE31EF43905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F89F-4B79-888D-375EA0A4EDC9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28AB93B3-CFE6-4E29-AA7D-3B60F1BDB62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F89F-4B79-888D-375EA0A4EDC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'Length-Depth'!$M$15:$M$19</c:f>
              <c:numCache>
                <c:formatCode>General</c:formatCode>
                <c:ptCount val="5"/>
                <c:pt idx="0">
                  <c:v>40.928571428571431</c:v>
                </c:pt>
                <c:pt idx="1">
                  <c:v>46.558411214953274</c:v>
                </c:pt>
                <c:pt idx="2">
                  <c:v>51.903061224489797</c:v>
                </c:pt>
                <c:pt idx="3">
                  <c:v>58.514285714285712</c:v>
                </c:pt>
                <c:pt idx="4">
                  <c:v>56.8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'Length-Depth'!$N$15:$N$19</c15:f>
                <c15:dlblRangeCache>
                  <c:ptCount val="5"/>
                  <c:pt idx="0">
                    <c:v>126</c:v>
                  </c:pt>
                  <c:pt idx="1">
                    <c:v>428</c:v>
                  </c:pt>
                  <c:pt idx="2">
                    <c:v>196</c:v>
                  </c:pt>
                  <c:pt idx="3">
                    <c:v>105</c:v>
                  </c:pt>
                  <c:pt idx="4">
                    <c:v>85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1-E17B-4CD2-B255-AC1B8417DF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0540792"/>
        <c:axId val="450534560"/>
      </c:barChart>
      <c:catAx>
        <c:axId val="45054079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600" dirty="0" smtClean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Depth stratum </a:t>
                </a:r>
                <a:r>
                  <a:rPr lang="en-US" sz="160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(ftm)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50534560"/>
        <c:crosses val="autoZero"/>
        <c:auto val="1"/>
        <c:lblAlgn val="ctr"/>
        <c:lblOffset val="100"/>
        <c:noMultiLvlLbl val="0"/>
      </c:catAx>
      <c:valAx>
        <c:axId val="450534560"/>
        <c:scaling>
          <c:orientation val="minMax"/>
          <c:min val="3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Mean length (cm)</a:t>
                </a:r>
              </a:p>
            </c:rich>
          </c:tx>
          <c:layout>
            <c:manualLayout>
              <c:xMode val="edge"/>
              <c:yMode val="edge"/>
              <c:x val="1.6666666666666666E-2"/>
              <c:y val="8.4301545640128317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50540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22193150692764718"/>
          <c:y val="5.6133712452610125E-2"/>
          <c:w val="0.17091497549734389"/>
          <c:h val="0.15799285505978419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'Length-Depth'!$K$28</c:f>
              <c:strCache>
                <c:ptCount val="1"/>
                <c:pt idx="0">
                  <c:v>Non-CCA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90808732-91A2-4745-9DE7-71FA7A5DA5C2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7090-47FE-9539-8B56C30BDE4B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268CF128-C34E-407F-8527-A42D5689C989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7090-47FE-9539-8B56C30BDE4B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DE6FB3ED-EE13-4163-A9DB-B4E57954681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7090-47FE-9539-8B56C30BDE4B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D3B69C7C-5129-492F-8868-B32C9E7C18D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7090-47FE-9539-8B56C30BDE4B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D662D02B-50AF-4D01-A715-0C4BD31ADA6E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7090-47FE-9539-8B56C30BDE4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'Length-Depth'!$J$29:$J$33</c:f>
              <c:strCache>
                <c:ptCount val="5"/>
                <c:pt idx="0">
                  <c:v>20-40</c:v>
                </c:pt>
                <c:pt idx="1">
                  <c:v>40-60</c:v>
                </c:pt>
                <c:pt idx="2">
                  <c:v>60-80</c:v>
                </c:pt>
                <c:pt idx="3">
                  <c:v>80-100</c:v>
                </c:pt>
                <c:pt idx="4">
                  <c:v>&gt; 100</c:v>
                </c:pt>
              </c:strCache>
            </c:strRef>
          </c:cat>
          <c:val>
            <c:numRef>
              <c:f>'Length-Depth'!$K$29:$K$33</c:f>
              <c:numCache>
                <c:formatCode>General</c:formatCode>
                <c:ptCount val="5"/>
                <c:pt idx="0">
                  <c:v>30.714285714285715</c:v>
                </c:pt>
                <c:pt idx="1">
                  <c:v>35.256493506493506</c:v>
                </c:pt>
                <c:pt idx="2">
                  <c:v>42.327710843373495</c:v>
                </c:pt>
                <c:pt idx="3">
                  <c:v>45.94814814814815</c:v>
                </c:pt>
                <c:pt idx="4">
                  <c:v>52.645161290322584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'Length-Depth'!$L$29:$L$33</c15:f>
                <c15:dlblRangeCache>
                  <c:ptCount val="5"/>
                  <c:pt idx="0">
                    <c:v>35</c:v>
                  </c:pt>
                  <c:pt idx="1">
                    <c:v>616</c:v>
                  </c:pt>
                  <c:pt idx="2">
                    <c:v>415</c:v>
                  </c:pt>
                  <c:pt idx="3">
                    <c:v>135</c:v>
                  </c:pt>
                  <c:pt idx="4">
                    <c:v>31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0-A588-4EF1-B59F-5C9875DC8455}"/>
            </c:ext>
          </c:extLst>
        </c:ser>
        <c:ser>
          <c:idx val="1"/>
          <c:order val="1"/>
          <c:tx>
            <c:strRef>
              <c:f>'Length-Depth'!$M$28</c:f>
              <c:strCache>
                <c:ptCount val="1"/>
                <c:pt idx="0">
                  <c:v>CCA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304E17EF-1622-4D42-991C-9868DE22FDF0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7090-47FE-9539-8B56C30BDE4B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193EF133-1A68-4253-AA99-D54BAD348731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7090-47FE-9539-8B56C30BDE4B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8C5FE5D7-A4D7-4ACB-954A-454E9AAA847A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7090-47FE-9539-8B56C30BDE4B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65AB8D63-9638-4BDB-88C0-DEC23AF53EA9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7090-47FE-9539-8B56C30BDE4B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ABE0647C-6B88-421E-8360-5E0760A2B4F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7090-47FE-9539-8B56C30BDE4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'Length-Depth'!$M$29:$M$33</c:f>
              <c:numCache>
                <c:formatCode>General</c:formatCode>
                <c:ptCount val="5"/>
                <c:pt idx="0">
                  <c:v>42</c:v>
                </c:pt>
                <c:pt idx="1">
                  <c:v>49.874285714285712</c:v>
                </c:pt>
                <c:pt idx="2">
                  <c:v>49.665236051502148</c:v>
                </c:pt>
                <c:pt idx="3">
                  <c:v>50.834319526627219</c:v>
                </c:pt>
                <c:pt idx="4">
                  <c:v>51.833333333333336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'Length-Depth'!$N$29:$N$33</c15:f>
                <c15:dlblRangeCache>
                  <c:ptCount val="5"/>
                  <c:pt idx="0">
                    <c:v>14</c:v>
                  </c:pt>
                  <c:pt idx="1">
                    <c:v>175</c:v>
                  </c:pt>
                  <c:pt idx="2">
                    <c:v>233</c:v>
                  </c:pt>
                  <c:pt idx="3">
                    <c:v>169</c:v>
                  </c:pt>
                  <c:pt idx="4">
                    <c:v>96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1-A588-4EF1-B59F-5C9875DC84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7842912"/>
        <c:axId val="447840944"/>
      </c:barChart>
      <c:catAx>
        <c:axId val="4478429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600" dirty="0" smtClean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Depth stratum </a:t>
                </a:r>
                <a:r>
                  <a:rPr lang="en-US" sz="160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(ftm)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47840944"/>
        <c:crosses val="autoZero"/>
        <c:auto val="1"/>
        <c:lblAlgn val="ctr"/>
        <c:lblOffset val="100"/>
        <c:noMultiLvlLbl val="0"/>
      </c:catAx>
      <c:valAx>
        <c:axId val="447840944"/>
        <c:scaling>
          <c:orientation val="minMax"/>
          <c:min val="2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Mean length (cm)</a:t>
                </a:r>
              </a:p>
            </c:rich>
          </c:tx>
          <c:layout>
            <c:manualLayout>
              <c:xMode val="edge"/>
              <c:yMode val="edge"/>
              <c:x val="2.3238925199709513E-2"/>
              <c:y val="8.860710119568387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47842912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21031204432779238"/>
          <c:y val="4.6874453193350853E-2"/>
          <c:w val="0.17091497549734389"/>
          <c:h val="0.15799285505978419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'Length-Depth'!$K$21</c:f>
              <c:strCache>
                <c:ptCount val="1"/>
                <c:pt idx="0">
                  <c:v>Non-CCA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7B7-4C09-8EF4-8AFC86CE5956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54E78D4B-C7D1-4694-BBB1-A656A31529A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B7B7-4C09-8EF4-8AFC86CE5956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39460D85-D0CC-47D9-AACD-73203CE0842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B7B7-4C09-8EF4-8AFC86CE5956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B9E7EA27-1149-4CF6-9DDF-DBF754F0F012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B7B7-4C09-8EF4-8AFC86CE5956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7DDBEE80-D295-48E6-B761-76DB8BB0D0C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B7B7-4C09-8EF4-8AFC86CE59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'Length-Depth'!$J$22:$J$26</c:f>
              <c:strCache>
                <c:ptCount val="5"/>
                <c:pt idx="0">
                  <c:v>20-40</c:v>
                </c:pt>
                <c:pt idx="1">
                  <c:v>40-60</c:v>
                </c:pt>
                <c:pt idx="2">
                  <c:v>60-80</c:v>
                </c:pt>
                <c:pt idx="3">
                  <c:v>80-100</c:v>
                </c:pt>
                <c:pt idx="4">
                  <c:v>&gt; 100</c:v>
                </c:pt>
              </c:strCache>
            </c:strRef>
          </c:cat>
          <c:val>
            <c:numRef>
              <c:f>'Length-Depth'!$K$22:$K$26</c:f>
              <c:numCache>
                <c:formatCode>General</c:formatCode>
                <c:ptCount val="5"/>
                <c:pt idx="1">
                  <c:v>47.5</c:v>
                </c:pt>
                <c:pt idx="2">
                  <c:v>56.96</c:v>
                </c:pt>
                <c:pt idx="3">
                  <c:v>63.93333333333333</c:v>
                </c:pt>
                <c:pt idx="4">
                  <c:v>62.384615384615387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'Length-Depth'!$L$22:$L$26</c15:f>
                <c15:dlblRangeCache>
                  <c:ptCount val="5"/>
                  <c:pt idx="1">
                    <c:v>2</c:v>
                  </c:pt>
                  <c:pt idx="2">
                    <c:v>25</c:v>
                  </c:pt>
                  <c:pt idx="3">
                    <c:v>15</c:v>
                  </c:pt>
                  <c:pt idx="4">
                    <c:v>13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0-D077-409D-ABA8-32B67E80C17C}"/>
            </c:ext>
          </c:extLst>
        </c:ser>
        <c:ser>
          <c:idx val="1"/>
          <c:order val="1"/>
          <c:tx>
            <c:strRef>
              <c:f>'Length-Depth'!$M$21</c:f>
              <c:strCache>
                <c:ptCount val="1"/>
                <c:pt idx="0">
                  <c:v>CCA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7B7-4C09-8EF4-8AFC86CE5956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EF1B7F6E-02B3-4B82-817A-799F75D06C25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B7B7-4C09-8EF4-8AFC86CE5956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7BCE6906-C5D9-4CAB-887D-EE96DCBC047F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B7B7-4C09-8EF4-8AFC86CE5956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1092B04D-FA13-44D4-9297-A71268F8922E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B7B7-4C09-8EF4-8AFC86CE5956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D6D42B62-DE32-4E91-B940-CB47DAF4BCD3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B7B7-4C09-8EF4-8AFC86CE59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'Length-Depth'!$J$22:$J$26</c:f>
              <c:strCache>
                <c:ptCount val="5"/>
                <c:pt idx="0">
                  <c:v>20-40</c:v>
                </c:pt>
                <c:pt idx="1">
                  <c:v>40-60</c:v>
                </c:pt>
                <c:pt idx="2">
                  <c:v>60-80</c:v>
                </c:pt>
                <c:pt idx="3">
                  <c:v>80-100</c:v>
                </c:pt>
                <c:pt idx="4">
                  <c:v>&gt; 100</c:v>
                </c:pt>
              </c:strCache>
            </c:strRef>
          </c:cat>
          <c:val>
            <c:numRef>
              <c:f>'Length-Depth'!$M$22:$M$26</c:f>
              <c:numCache>
                <c:formatCode>General</c:formatCode>
                <c:ptCount val="5"/>
                <c:pt idx="1">
                  <c:v>66.75</c:v>
                </c:pt>
                <c:pt idx="2">
                  <c:v>67.444444444444443</c:v>
                </c:pt>
                <c:pt idx="3">
                  <c:v>67</c:v>
                </c:pt>
                <c:pt idx="4">
                  <c:v>64.8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'Length-Depth'!$N$22:$N$26</c15:f>
                <c15:dlblRangeCache>
                  <c:ptCount val="5"/>
                  <c:pt idx="1">
                    <c:v>4</c:v>
                  </c:pt>
                  <c:pt idx="2">
                    <c:v>18</c:v>
                  </c:pt>
                  <c:pt idx="3">
                    <c:v>25</c:v>
                  </c:pt>
                  <c:pt idx="4">
                    <c:v>10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1-D077-409D-ABA8-32B67E80C1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94605776"/>
        <c:axId val="494600856"/>
      </c:barChart>
      <c:catAx>
        <c:axId val="49460577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600" dirty="0" smtClean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Depth stratum </a:t>
                </a:r>
                <a:r>
                  <a:rPr lang="en-US" sz="160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(ftm)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94600856"/>
        <c:crosses val="autoZero"/>
        <c:auto val="1"/>
        <c:lblAlgn val="ctr"/>
        <c:lblOffset val="100"/>
        <c:noMultiLvlLbl val="0"/>
      </c:catAx>
      <c:valAx>
        <c:axId val="494600856"/>
        <c:scaling>
          <c:orientation val="minMax"/>
          <c:min val="3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Mean length (cm)</a:t>
                </a:r>
              </a:p>
            </c:rich>
          </c:tx>
          <c:layout>
            <c:manualLayout>
              <c:xMode val="edge"/>
              <c:yMode val="edge"/>
              <c:x val="1.6666666666666666E-2"/>
              <c:y val="9.3333333333333338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94605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20740717867782871"/>
          <c:y val="7.0022601341499E-2"/>
          <c:w val="0.17091497549734389"/>
          <c:h val="0.15799285505978419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'[Species richness doodling.xlsx]Sheet2'!$AH$123</c:f>
              <c:strCache>
                <c:ptCount val="1"/>
                <c:pt idx="0">
                  <c:v>Non-CCA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'[Species richness doodling.xlsx]Sheet2'!$AH$125</c:f>
                <c:numCache>
                  <c:formatCode>General</c:formatCode>
                  <c:ptCount val="1"/>
                  <c:pt idx="0">
                    <c:v>0.14904606015191815</c:v>
                  </c:pt>
                </c:numCache>
              </c:numRef>
            </c:plus>
            <c:minus>
              <c:numRef>
                <c:f>'[Species richness doodling.xlsx]Sheet2'!$AH$125</c:f>
                <c:numCache>
                  <c:formatCode>General</c:formatCode>
                  <c:ptCount val="1"/>
                  <c:pt idx="0">
                    <c:v>0.14904606015191815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val>
            <c:numRef>
              <c:f>'[Species richness doodling.xlsx]Sheet2'!$AH$124</c:f>
              <c:numCache>
                <c:formatCode>General</c:formatCode>
                <c:ptCount val="1"/>
                <c:pt idx="0">
                  <c:v>5.2561983471074383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EA-46DA-B1B4-7CF3F2C10684}"/>
            </c:ext>
          </c:extLst>
        </c:ser>
        <c:ser>
          <c:idx val="1"/>
          <c:order val="1"/>
          <c:tx>
            <c:strRef>
              <c:f>'[Species richness doodling.xlsx]Sheet2'!$AC$123</c:f>
              <c:strCache>
                <c:ptCount val="1"/>
                <c:pt idx="0">
                  <c:v>CCA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'[Species richness doodling.xlsx]Sheet2'!$AC$125</c:f>
                <c:numCache>
                  <c:formatCode>General</c:formatCode>
                  <c:ptCount val="1"/>
                  <c:pt idx="0">
                    <c:v>0.16724943160552841</c:v>
                  </c:pt>
                </c:numCache>
              </c:numRef>
            </c:plus>
            <c:minus>
              <c:numRef>
                <c:f>'[Species richness doodling.xlsx]Sheet2'!$AC$125</c:f>
                <c:numCache>
                  <c:formatCode>General</c:formatCode>
                  <c:ptCount val="1"/>
                  <c:pt idx="0">
                    <c:v>0.16724943160552841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val>
            <c:numRef>
              <c:f>'[Species richness doodling.xlsx]Sheet2'!$AC$124</c:f>
              <c:numCache>
                <c:formatCode>General</c:formatCode>
                <c:ptCount val="1"/>
                <c:pt idx="0">
                  <c:v>6.1733333333333329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EA-46DA-B1B4-7CF3F2C106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54686488"/>
        <c:axId val="400258992"/>
      </c:barChart>
      <c:catAx>
        <c:axId val="254686488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0258992"/>
        <c:crosses val="autoZero"/>
        <c:auto val="1"/>
        <c:lblAlgn val="ctr"/>
        <c:lblOffset val="100"/>
        <c:noMultiLvlLbl val="0"/>
      </c:catAx>
      <c:valAx>
        <c:axId val="400258992"/>
        <c:scaling>
          <c:orientation val="minMax"/>
          <c:min val="3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600" baseline="0" dirty="0" smtClean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Mean species </a:t>
                </a:r>
                <a:r>
                  <a:rPr lang="en-US" sz="1600" baseline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site</a:t>
                </a:r>
                <a:r>
                  <a:rPr lang="en-US" sz="1600" baseline="3000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</a:t>
                </a:r>
                <a:endParaRPr lang="en-US" sz="160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1.2326656394453005E-2"/>
              <c:y val="0.2885632622800762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54686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22543205982148995"/>
          <c:y val="0.10222903902869394"/>
          <c:w val="0.16430640314798864"/>
          <c:h val="0.14302063940347529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Sheet2!$AE$1</c:f>
              <c:strCache>
                <c:ptCount val="1"/>
                <c:pt idx="0">
                  <c:v>Non-CCA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Sheet2!$AJ$2:$AJ$122</c:f>
              <c:numCache>
                <c:formatCode>0.0</c:formatCode>
                <c:ptCount val="121"/>
                <c:pt idx="0">
                  <c:v>49.305454462224787</c:v>
                </c:pt>
                <c:pt idx="1">
                  <c:v>47.133333502875431</c:v>
                </c:pt>
                <c:pt idx="2">
                  <c:v>72.426666895548507</c:v>
                </c:pt>
                <c:pt idx="3">
                  <c:v>104.2381816517223</c:v>
                </c:pt>
                <c:pt idx="4">
                  <c:v>38.625999908447262</c:v>
                </c:pt>
                <c:pt idx="5">
                  <c:v>51.620000076293948</c:v>
                </c:pt>
                <c:pt idx="6">
                  <c:v>40.78166675567627</c:v>
                </c:pt>
                <c:pt idx="7">
                  <c:v>44.341666539510094</c:v>
                </c:pt>
                <c:pt idx="8">
                  <c:v>78.470909534801137</c:v>
                </c:pt>
                <c:pt idx="9">
                  <c:v>60.875555504692926</c:v>
                </c:pt>
                <c:pt idx="10">
                  <c:v>111.6044445461697</c:v>
                </c:pt>
                <c:pt idx="11">
                  <c:v>52.592727314342149</c:v>
                </c:pt>
                <c:pt idx="12">
                  <c:v>47.449999847412109</c:v>
                </c:pt>
                <c:pt idx="13">
                  <c:v>45.718181818181819</c:v>
                </c:pt>
                <c:pt idx="14">
                  <c:v>38.440000089009601</c:v>
                </c:pt>
                <c:pt idx="15">
                  <c:v>87.25555555555556</c:v>
                </c:pt>
                <c:pt idx="16">
                  <c:v>67.348077187171356</c:v>
                </c:pt>
                <c:pt idx="17">
                  <c:v>88.018333435058594</c:v>
                </c:pt>
                <c:pt idx="18">
                  <c:v>44.485000101725262</c:v>
                </c:pt>
                <c:pt idx="19">
                  <c:v>82.455555555555549</c:v>
                </c:pt>
                <c:pt idx="20">
                  <c:v>64.294999885559079</c:v>
                </c:pt>
                <c:pt idx="21">
                  <c:v>51.849091061678799</c:v>
                </c:pt>
                <c:pt idx="22">
                  <c:v>43.437999954223635</c:v>
                </c:pt>
                <c:pt idx="23">
                  <c:v>57.268888770209415</c:v>
                </c:pt>
                <c:pt idx="24">
                  <c:v>59.635555267333984</c:v>
                </c:pt>
                <c:pt idx="25">
                  <c:v>93.018181540749296</c:v>
                </c:pt>
                <c:pt idx="26">
                  <c:v>37.296666781107582</c:v>
                </c:pt>
                <c:pt idx="27">
                  <c:v>24.036666647593179</c:v>
                </c:pt>
                <c:pt idx="28">
                  <c:v>82.981666692097988</c:v>
                </c:pt>
                <c:pt idx="29">
                  <c:v>43.411111026340059</c:v>
                </c:pt>
                <c:pt idx="30">
                  <c:v>68.506666395399307</c:v>
                </c:pt>
                <c:pt idx="31">
                  <c:v>51.892727244984023</c:v>
                </c:pt>
                <c:pt idx="32">
                  <c:v>79.465454656427553</c:v>
                </c:pt>
                <c:pt idx="33">
                  <c:v>76.280768614548904</c:v>
                </c:pt>
                <c:pt idx="34">
                  <c:v>45.431666755676268</c:v>
                </c:pt>
                <c:pt idx="35">
                  <c:v>67.9999994913737</c:v>
                </c:pt>
                <c:pt idx="36">
                  <c:v>56.621818195689805</c:v>
                </c:pt>
                <c:pt idx="37">
                  <c:v>74.37777777777778</c:v>
                </c:pt>
                <c:pt idx="38">
                  <c:v>93.595554945203986</c:v>
                </c:pt>
                <c:pt idx="39">
                  <c:v>99.353333663940433</c:v>
                </c:pt>
                <c:pt idx="40">
                  <c:v>82.683333079020187</c:v>
                </c:pt>
                <c:pt idx="41">
                  <c:v>42.555000114440915</c:v>
                </c:pt>
                <c:pt idx="42">
                  <c:v>75.354545593261719</c:v>
                </c:pt>
                <c:pt idx="43">
                  <c:v>69.841817959872159</c:v>
                </c:pt>
                <c:pt idx="44">
                  <c:v>54.244444274902342</c:v>
                </c:pt>
                <c:pt idx="45">
                  <c:v>48.830000178019205</c:v>
                </c:pt>
                <c:pt idx="46">
                  <c:v>49.541818445379086</c:v>
                </c:pt>
                <c:pt idx="47">
                  <c:v>91.752999750773114</c:v>
                </c:pt>
                <c:pt idx="48">
                  <c:v>55.187692319429836</c:v>
                </c:pt>
                <c:pt idx="49">
                  <c:v>61.801666704813641</c:v>
                </c:pt>
                <c:pt idx="50">
                  <c:v>46.471110958523219</c:v>
                </c:pt>
                <c:pt idx="51">
                  <c:v>56.709999771118163</c:v>
                </c:pt>
                <c:pt idx="52">
                  <c:v>47.521666653951009</c:v>
                </c:pt>
                <c:pt idx="53">
                  <c:v>48.9650000890096</c:v>
                </c:pt>
                <c:pt idx="54">
                  <c:v>69.013333214653869</c:v>
                </c:pt>
                <c:pt idx="55">
                  <c:v>69.158000640869147</c:v>
                </c:pt>
                <c:pt idx="56">
                  <c:v>77.649999694824217</c:v>
                </c:pt>
                <c:pt idx="57">
                  <c:v>42.965454517711294</c:v>
                </c:pt>
                <c:pt idx="58">
                  <c:v>44.42222230699327</c:v>
                </c:pt>
                <c:pt idx="59">
                  <c:v>84.623333231608072</c:v>
                </c:pt>
                <c:pt idx="60">
                  <c:v>53.991999816894534</c:v>
                </c:pt>
                <c:pt idx="61">
                  <c:v>75.123333104451504</c:v>
                </c:pt>
                <c:pt idx="62">
                  <c:v>49.541818167946552</c:v>
                </c:pt>
                <c:pt idx="63">
                  <c:v>65.903999938964844</c:v>
                </c:pt>
                <c:pt idx="64">
                  <c:v>127.95128220778246</c:v>
                </c:pt>
                <c:pt idx="65">
                  <c:v>47.658333651224773</c:v>
                </c:pt>
                <c:pt idx="66">
                  <c:v>63.569999631245928</c:v>
                </c:pt>
                <c:pt idx="67">
                  <c:v>92.012727633389559</c:v>
                </c:pt>
                <c:pt idx="68">
                  <c:v>70.656000061035158</c:v>
                </c:pt>
                <c:pt idx="69">
                  <c:v>71.518333307902012</c:v>
                </c:pt>
                <c:pt idx="70">
                  <c:v>46.312499809265134</c:v>
                </c:pt>
                <c:pt idx="71">
                  <c:v>60.978181804310189</c:v>
                </c:pt>
                <c:pt idx="72">
                  <c:v>44.29454505226829</c:v>
                </c:pt>
                <c:pt idx="73">
                  <c:v>55.840000083229761</c:v>
                </c:pt>
                <c:pt idx="74">
                  <c:v>45.010908924449573</c:v>
                </c:pt>
                <c:pt idx="75">
                  <c:v>45.383636266534978</c:v>
                </c:pt>
                <c:pt idx="76">
                  <c:v>64.531915055944566</c:v>
                </c:pt>
                <c:pt idx="77">
                  <c:v>66.276363442160871</c:v>
                </c:pt>
                <c:pt idx="78">
                  <c:v>33.511666647593181</c:v>
                </c:pt>
                <c:pt idx="79">
                  <c:v>86.6254545731978</c:v>
                </c:pt>
                <c:pt idx="80">
                  <c:v>38.652727369828661</c:v>
                </c:pt>
                <c:pt idx="81">
                  <c:v>42.47599983215332</c:v>
                </c:pt>
                <c:pt idx="82">
                  <c:v>55.036363775079899</c:v>
                </c:pt>
                <c:pt idx="83">
                  <c:v>41.963636294278231</c:v>
                </c:pt>
                <c:pt idx="84">
                  <c:v>43.517777676052518</c:v>
                </c:pt>
                <c:pt idx="85">
                  <c:v>82.485454489968035</c:v>
                </c:pt>
                <c:pt idx="86">
                  <c:v>95.854000701904297</c:v>
                </c:pt>
                <c:pt idx="87">
                  <c:v>91.71636338667436</c:v>
                </c:pt>
                <c:pt idx="88">
                  <c:v>54.532727397571911</c:v>
                </c:pt>
                <c:pt idx="89">
                  <c:v>72.409091047807166</c:v>
                </c:pt>
                <c:pt idx="90">
                  <c:v>41.048837218173716</c:v>
                </c:pt>
                <c:pt idx="91">
                  <c:v>65.958333524068195</c:v>
                </c:pt>
                <c:pt idx="92">
                  <c:v>44.781818043101914</c:v>
                </c:pt>
                <c:pt idx="93">
                  <c:v>43.959999847412107</c:v>
                </c:pt>
                <c:pt idx="94">
                  <c:v>75.721817779541013</c:v>
                </c:pt>
                <c:pt idx="95">
                  <c:v>72.907272338867188</c:v>
                </c:pt>
                <c:pt idx="96">
                  <c:v>73.678571428571431</c:v>
                </c:pt>
                <c:pt idx="97">
                  <c:v>55.865454309636895</c:v>
                </c:pt>
                <c:pt idx="98">
                  <c:v>57.285454559326169</c:v>
                </c:pt>
                <c:pt idx="99">
                  <c:v>56.138000030517581</c:v>
                </c:pt>
                <c:pt idx="100">
                  <c:v>42.530000114440917</c:v>
                </c:pt>
                <c:pt idx="101">
                  <c:v>38.878181873668325</c:v>
                </c:pt>
                <c:pt idx="102">
                  <c:v>51.67636358087713</c:v>
                </c:pt>
                <c:pt idx="103">
                  <c:v>89.824444410536017</c:v>
                </c:pt>
                <c:pt idx="104">
                  <c:v>53.647272699529474</c:v>
                </c:pt>
                <c:pt idx="105">
                  <c:v>46.130000114440918</c:v>
                </c:pt>
                <c:pt idx="106">
                  <c:v>56.309999783833824</c:v>
                </c:pt>
                <c:pt idx="107">
                  <c:v>29.508771963286819</c:v>
                </c:pt>
                <c:pt idx="108">
                  <c:v>42.652727300470524</c:v>
                </c:pt>
                <c:pt idx="109">
                  <c:v>45.13500003814697</c:v>
                </c:pt>
                <c:pt idx="110">
                  <c:v>44.758000106811522</c:v>
                </c:pt>
                <c:pt idx="111">
                  <c:v>88.593332587348087</c:v>
                </c:pt>
                <c:pt idx="112">
                  <c:v>55.745000171661374</c:v>
                </c:pt>
                <c:pt idx="113">
                  <c:v>28.361666647593179</c:v>
                </c:pt>
                <c:pt idx="114">
                  <c:v>81.074545010653409</c:v>
                </c:pt>
                <c:pt idx="115">
                  <c:v>23.938000030517578</c:v>
                </c:pt>
                <c:pt idx="116">
                  <c:v>23.498333326975505</c:v>
                </c:pt>
                <c:pt idx="117">
                  <c:v>60.987272644042967</c:v>
                </c:pt>
                <c:pt idx="118">
                  <c:v>54.665000089009602</c:v>
                </c:pt>
                <c:pt idx="119">
                  <c:v>24.682500028610228</c:v>
                </c:pt>
                <c:pt idx="120">
                  <c:v>42.453448262707937</c:v>
                </c:pt>
              </c:numCache>
            </c:numRef>
          </c:xVal>
          <c:yVal>
            <c:numRef>
              <c:f>Sheet2!$AI$2:$AI$122</c:f>
              <c:numCache>
                <c:formatCode>General</c:formatCode>
                <c:ptCount val="121"/>
                <c:pt idx="0">
                  <c:v>7.5</c:v>
                </c:pt>
                <c:pt idx="1">
                  <c:v>6</c:v>
                </c:pt>
                <c:pt idx="2">
                  <c:v>7</c:v>
                </c:pt>
                <c:pt idx="3">
                  <c:v>7.5</c:v>
                </c:pt>
                <c:pt idx="4">
                  <c:v>3</c:v>
                </c:pt>
                <c:pt idx="5">
                  <c:v>7</c:v>
                </c:pt>
                <c:pt idx="6">
                  <c:v>6</c:v>
                </c:pt>
                <c:pt idx="7">
                  <c:v>6</c:v>
                </c:pt>
                <c:pt idx="8">
                  <c:v>8</c:v>
                </c:pt>
                <c:pt idx="9">
                  <c:v>6</c:v>
                </c:pt>
                <c:pt idx="10">
                  <c:v>7.5</c:v>
                </c:pt>
                <c:pt idx="11">
                  <c:v>6</c:v>
                </c:pt>
                <c:pt idx="12">
                  <c:v>6.5</c:v>
                </c:pt>
                <c:pt idx="13">
                  <c:v>7.5</c:v>
                </c:pt>
                <c:pt idx="14">
                  <c:v>4.5</c:v>
                </c:pt>
                <c:pt idx="15">
                  <c:v>7</c:v>
                </c:pt>
                <c:pt idx="16">
                  <c:v>7.5</c:v>
                </c:pt>
                <c:pt idx="17">
                  <c:v>6</c:v>
                </c:pt>
                <c:pt idx="18">
                  <c:v>6.5</c:v>
                </c:pt>
                <c:pt idx="19">
                  <c:v>4.5</c:v>
                </c:pt>
                <c:pt idx="20">
                  <c:v>5</c:v>
                </c:pt>
                <c:pt idx="21">
                  <c:v>7</c:v>
                </c:pt>
                <c:pt idx="22">
                  <c:v>5</c:v>
                </c:pt>
                <c:pt idx="23">
                  <c:v>4.5</c:v>
                </c:pt>
                <c:pt idx="24">
                  <c:v>6</c:v>
                </c:pt>
                <c:pt idx="25">
                  <c:v>6.5</c:v>
                </c:pt>
                <c:pt idx="26">
                  <c:v>8</c:v>
                </c:pt>
                <c:pt idx="27">
                  <c:v>7.5</c:v>
                </c:pt>
                <c:pt idx="28">
                  <c:v>6.5</c:v>
                </c:pt>
                <c:pt idx="29">
                  <c:v>6</c:v>
                </c:pt>
                <c:pt idx="30">
                  <c:v>5</c:v>
                </c:pt>
                <c:pt idx="31">
                  <c:v>5.5</c:v>
                </c:pt>
                <c:pt idx="32">
                  <c:v>6</c:v>
                </c:pt>
                <c:pt idx="33">
                  <c:v>7</c:v>
                </c:pt>
                <c:pt idx="34">
                  <c:v>6.5</c:v>
                </c:pt>
                <c:pt idx="35">
                  <c:v>5</c:v>
                </c:pt>
                <c:pt idx="36">
                  <c:v>6</c:v>
                </c:pt>
                <c:pt idx="37">
                  <c:v>5.5</c:v>
                </c:pt>
                <c:pt idx="38">
                  <c:v>6.5</c:v>
                </c:pt>
                <c:pt idx="39">
                  <c:v>6.5</c:v>
                </c:pt>
                <c:pt idx="40">
                  <c:v>5</c:v>
                </c:pt>
                <c:pt idx="41">
                  <c:v>9</c:v>
                </c:pt>
                <c:pt idx="42">
                  <c:v>7</c:v>
                </c:pt>
                <c:pt idx="43">
                  <c:v>3.5</c:v>
                </c:pt>
                <c:pt idx="44">
                  <c:v>4</c:v>
                </c:pt>
                <c:pt idx="45">
                  <c:v>5.5</c:v>
                </c:pt>
                <c:pt idx="46">
                  <c:v>5.5</c:v>
                </c:pt>
                <c:pt idx="47">
                  <c:v>7</c:v>
                </c:pt>
                <c:pt idx="48">
                  <c:v>5.5</c:v>
                </c:pt>
                <c:pt idx="49">
                  <c:v>5</c:v>
                </c:pt>
                <c:pt idx="50">
                  <c:v>9.5</c:v>
                </c:pt>
                <c:pt idx="51">
                  <c:v>6</c:v>
                </c:pt>
                <c:pt idx="52">
                  <c:v>5</c:v>
                </c:pt>
                <c:pt idx="53">
                  <c:v>6</c:v>
                </c:pt>
                <c:pt idx="54">
                  <c:v>7.5</c:v>
                </c:pt>
                <c:pt idx="55">
                  <c:v>6</c:v>
                </c:pt>
                <c:pt idx="56">
                  <c:v>8</c:v>
                </c:pt>
                <c:pt idx="57">
                  <c:v>5.5</c:v>
                </c:pt>
                <c:pt idx="58">
                  <c:v>6</c:v>
                </c:pt>
                <c:pt idx="59">
                  <c:v>7</c:v>
                </c:pt>
                <c:pt idx="60">
                  <c:v>5</c:v>
                </c:pt>
                <c:pt idx="61">
                  <c:v>6</c:v>
                </c:pt>
                <c:pt idx="62">
                  <c:v>4</c:v>
                </c:pt>
                <c:pt idx="63">
                  <c:v>4</c:v>
                </c:pt>
                <c:pt idx="64">
                  <c:v>5</c:v>
                </c:pt>
                <c:pt idx="65">
                  <c:v>7</c:v>
                </c:pt>
                <c:pt idx="66">
                  <c:v>6</c:v>
                </c:pt>
                <c:pt idx="67">
                  <c:v>6.5</c:v>
                </c:pt>
                <c:pt idx="68">
                  <c:v>7.5</c:v>
                </c:pt>
                <c:pt idx="69">
                  <c:v>4.5</c:v>
                </c:pt>
                <c:pt idx="70">
                  <c:v>7</c:v>
                </c:pt>
                <c:pt idx="71">
                  <c:v>7</c:v>
                </c:pt>
                <c:pt idx="72">
                  <c:v>6.5</c:v>
                </c:pt>
                <c:pt idx="73">
                  <c:v>6.5</c:v>
                </c:pt>
                <c:pt idx="74">
                  <c:v>4</c:v>
                </c:pt>
                <c:pt idx="75">
                  <c:v>6.5</c:v>
                </c:pt>
                <c:pt idx="76">
                  <c:v>5</c:v>
                </c:pt>
                <c:pt idx="77">
                  <c:v>5</c:v>
                </c:pt>
                <c:pt idx="78">
                  <c:v>3</c:v>
                </c:pt>
                <c:pt idx="79">
                  <c:v>4.5</c:v>
                </c:pt>
                <c:pt idx="80">
                  <c:v>2.5</c:v>
                </c:pt>
                <c:pt idx="81">
                  <c:v>2.5</c:v>
                </c:pt>
                <c:pt idx="82">
                  <c:v>3.5</c:v>
                </c:pt>
                <c:pt idx="83">
                  <c:v>3</c:v>
                </c:pt>
                <c:pt idx="84">
                  <c:v>4</c:v>
                </c:pt>
                <c:pt idx="85">
                  <c:v>4.5</c:v>
                </c:pt>
                <c:pt idx="86">
                  <c:v>5</c:v>
                </c:pt>
                <c:pt idx="87">
                  <c:v>3.5</c:v>
                </c:pt>
                <c:pt idx="88">
                  <c:v>3.5</c:v>
                </c:pt>
                <c:pt idx="89">
                  <c:v>7</c:v>
                </c:pt>
                <c:pt idx="90">
                  <c:v>4</c:v>
                </c:pt>
                <c:pt idx="91">
                  <c:v>5</c:v>
                </c:pt>
                <c:pt idx="92">
                  <c:v>3.5</c:v>
                </c:pt>
                <c:pt idx="93">
                  <c:v>6</c:v>
                </c:pt>
                <c:pt idx="94">
                  <c:v>4.5</c:v>
                </c:pt>
                <c:pt idx="95">
                  <c:v>4.5</c:v>
                </c:pt>
                <c:pt idx="96">
                  <c:v>3</c:v>
                </c:pt>
                <c:pt idx="97">
                  <c:v>4.5</c:v>
                </c:pt>
                <c:pt idx="98">
                  <c:v>3.5</c:v>
                </c:pt>
                <c:pt idx="99">
                  <c:v>4</c:v>
                </c:pt>
                <c:pt idx="100">
                  <c:v>5</c:v>
                </c:pt>
                <c:pt idx="101">
                  <c:v>3.5</c:v>
                </c:pt>
                <c:pt idx="102">
                  <c:v>3.5</c:v>
                </c:pt>
                <c:pt idx="103">
                  <c:v>2.5</c:v>
                </c:pt>
                <c:pt idx="104">
                  <c:v>4</c:v>
                </c:pt>
                <c:pt idx="105">
                  <c:v>4</c:v>
                </c:pt>
                <c:pt idx="106">
                  <c:v>4</c:v>
                </c:pt>
                <c:pt idx="107">
                  <c:v>3.5</c:v>
                </c:pt>
                <c:pt idx="108">
                  <c:v>4.5</c:v>
                </c:pt>
                <c:pt idx="109">
                  <c:v>3.5</c:v>
                </c:pt>
                <c:pt idx="110">
                  <c:v>5.5</c:v>
                </c:pt>
                <c:pt idx="111">
                  <c:v>3</c:v>
                </c:pt>
                <c:pt idx="112">
                  <c:v>4</c:v>
                </c:pt>
                <c:pt idx="113">
                  <c:v>3.5</c:v>
                </c:pt>
                <c:pt idx="114">
                  <c:v>2</c:v>
                </c:pt>
                <c:pt idx="115">
                  <c:v>3</c:v>
                </c:pt>
                <c:pt idx="116">
                  <c:v>3.5</c:v>
                </c:pt>
                <c:pt idx="117">
                  <c:v>2</c:v>
                </c:pt>
                <c:pt idx="118">
                  <c:v>2.5</c:v>
                </c:pt>
                <c:pt idx="119">
                  <c:v>3.5</c:v>
                </c:pt>
                <c:pt idx="120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9D20-4B6A-AAC8-4F9D1FE80956}"/>
            </c:ext>
          </c:extLst>
        </c:ser>
        <c:ser>
          <c:idx val="1"/>
          <c:order val="1"/>
          <c:tx>
            <c:strRef>
              <c:f>Sheet2!$Y$1</c:f>
              <c:strCache>
                <c:ptCount val="1"/>
                <c:pt idx="0">
                  <c:v>CCA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Sheet2!$AD$2:$AD$76</c:f>
              <c:numCache>
                <c:formatCode>0.0</c:formatCode>
                <c:ptCount val="75"/>
                <c:pt idx="0">
                  <c:v>51.229999923706053</c:v>
                </c:pt>
                <c:pt idx="1">
                  <c:v>91.780000305175776</c:v>
                </c:pt>
                <c:pt idx="2">
                  <c:v>39.030000305175783</c:v>
                </c:pt>
                <c:pt idx="3">
                  <c:v>70</c:v>
                </c:pt>
                <c:pt idx="4">
                  <c:v>45.909999084472659</c:v>
                </c:pt>
                <c:pt idx="5">
                  <c:v>118.68999938964843</c:v>
                </c:pt>
                <c:pt idx="6">
                  <c:v>83.400001525878906</c:v>
                </c:pt>
                <c:pt idx="7">
                  <c:v>69.740000915527347</c:v>
                </c:pt>
                <c:pt idx="8">
                  <c:v>65.600000762939459</c:v>
                </c:pt>
                <c:pt idx="9">
                  <c:v>92.260000610351568</c:v>
                </c:pt>
                <c:pt idx="10">
                  <c:v>45.15</c:v>
                </c:pt>
                <c:pt idx="11">
                  <c:v>103.80000152587891</c:v>
                </c:pt>
                <c:pt idx="12">
                  <c:v>95.870000457763666</c:v>
                </c:pt>
                <c:pt idx="13">
                  <c:v>51.509999847412111</c:v>
                </c:pt>
                <c:pt idx="14">
                  <c:v>86.280000305175776</c:v>
                </c:pt>
                <c:pt idx="15">
                  <c:v>119.28000183105469</c:v>
                </c:pt>
                <c:pt idx="16">
                  <c:v>106.68000030517578</c:v>
                </c:pt>
                <c:pt idx="17">
                  <c:v>78.859999084472662</c:v>
                </c:pt>
                <c:pt idx="18">
                  <c:v>101.16000061035156</c:v>
                </c:pt>
                <c:pt idx="19">
                  <c:v>61.559999847412108</c:v>
                </c:pt>
                <c:pt idx="20">
                  <c:v>58.299999237060547</c:v>
                </c:pt>
                <c:pt idx="21">
                  <c:v>58.640000152587888</c:v>
                </c:pt>
                <c:pt idx="22">
                  <c:v>86.780000305175776</c:v>
                </c:pt>
                <c:pt idx="23">
                  <c:v>48.6</c:v>
                </c:pt>
                <c:pt idx="24">
                  <c:v>64.849999999999994</c:v>
                </c:pt>
                <c:pt idx="25">
                  <c:v>41.489999771118164</c:v>
                </c:pt>
                <c:pt idx="26">
                  <c:v>27.790000343322752</c:v>
                </c:pt>
                <c:pt idx="27">
                  <c:v>88.370000457763666</c:v>
                </c:pt>
                <c:pt idx="28">
                  <c:v>62.820000457763669</c:v>
                </c:pt>
                <c:pt idx="29">
                  <c:v>84.369998931884766</c:v>
                </c:pt>
                <c:pt idx="30">
                  <c:v>53.35</c:v>
                </c:pt>
                <c:pt idx="31">
                  <c:v>34.560000228881833</c:v>
                </c:pt>
                <c:pt idx="32">
                  <c:v>49.759999847412111</c:v>
                </c:pt>
                <c:pt idx="33">
                  <c:v>59.949999618530271</c:v>
                </c:pt>
                <c:pt idx="34">
                  <c:v>71.560000610351565</c:v>
                </c:pt>
                <c:pt idx="35">
                  <c:v>70.880000305175784</c:v>
                </c:pt>
                <c:pt idx="36">
                  <c:v>55.45</c:v>
                </c:pt>
                <c:pt idx="37">
                  <c:v>25.969999885559083</c:v>
                </c:pt>
                <c:pt idx="38">
                  <c:v>43.280000305175783</c:v>
                </c:pt>
                <c:pt idx="39">
                  <c:v>40.260000610351561</c:v>
                </c:pt>
                <c:pt idx="40">
                  <c:v>40.260000610351561</c:v>
                </c:pt>
                <c:pt idx="41">
                  <c:v>57.58000030517578</c:v>
                </c:pt>
                <c:pt idx="42">
                  <c:v>117.75999755859375</c:v>
                </c:pt>
                <c:pt idx="43">
                  <c:v>56.889999771118163</c:v>
                </c:pt>
                <c:pt idx="44">
                  <c:v>108.14000091552734</c:v>
                </c:pt>
                <c:pt idx="45">
                  <c:v>103.97999877929688</c:v>
                </c:pt>
                <c:pt idx="46">
                  <c:v>62.320000457763669</c:v>
                </c:pt>
                <c:pt idx="47">
                  <c:v>73.940000152587885</c:v>
                </c:pt>
                <c:pt idx="48">
                  <c:v>37.629999923706052</c:v>
                </c:pt>
                <c:pt idx="49">
                  <c:v>104.15</c:v>
                </c:pt>
                <c:pt idx="50">
                  <c:v>44.029999542236325</c:v>
                </c:pt>
                <c:pt idx="51">
                  <c:v>51.399999618530273</c:v>
                </c:pt>
                <c:pt idx="52">
                  <c:v>54.020000839233397</c:v>
                </c:pt>
                <c:pt idx="53">
                  <c:v>38.640000915527345</c:v>
                </c:pt>
                <c:pt idx="54">
                  <c:v>101.96999969482422</c:v>
                </c:pt>
                <c:pt idx="55">
                  <c:v>45.32999954223633</c:v>
                </c:pt>
                <c:pt idx="56">
                  <c:v>87.58750057220459</c:v>
                </c:pt>
                <c:pt idx="57">
                  <c:v>46.239999771118164</c:v>
                </c:pt>
                <c:pt idx="58">
                  <c:v>29.640000152587891</c:v>
                </c:pt>
                <c:pt idx="59">
                  <c:v>59.489999008178714</c:v>
                </c:pt>
                <c:pt idx="60">
                  <c:v>74.030000305175776</c:v>
                </c:pt>
                <c:pt idx="61">
                  <c:v>51.91999969482422</c:v>
                </c:pt>
                <c:pt idx="62">
                  <c:v>88.759999084472653</c:v>
                </c:pt>
                <c:pt idx="63">
                  <c:v>79.888889736599396</c:v>
                </c:pt>
                <c:pt idx="64">
                  <c:v>58.339999771118165</c:v>
                </c:pt>
                <c:pt idx="65">
                  <c:v>96.059999084472651</c:v>
                </c:pt>
                <c:pt idx="66">
                  <c:v>105.86999893188477</c:v>
                </c:pt>
                <c:pt idx="67">
                  <c:v>53.720000457763675</c:v>
                </c:pt>
                <c:pt idx="68">
                  <c:v>71.099998474121094</c:v>
                </c:pt>
                <c:pt idx="69">
                  <c:v>71.679999542236331</c:v>
                </c:pt>
                <c:pt idx="70">
                  <c:v>72.319999694824219</c:v>
                </c:pt>
                <c:pt idx="71">
                  <c:v>32.959999465942381</c:v>
                </c:pt>
                <c:pt idx="72">
                  <c:v>36.659999847412109</c:v>
                </c:pt>
                <c:pt idx="73">
                  <c:v>54.400000762939456</c:v>
                </c:pt>
                <c:pt idx="74">
                  <c:v>50.030000305175783</c:v>
                </c:pt>
              </c:numCache>
            </c:numRef>
          </c:xVal>
          <c:yVal>
            <c:numRef>
              <c:f>Sheet2!$AC$2:$AC$76</c:f>
              <c:numCache>
                <c:formatCode>General</c:formatCode>
                <c:ptCount val="75"/>
                <c:pt idx="0">
                  <c:v>9.5</c:v>
                </c:pt>
                <c:pt idx="1">
                  <c:v>9</c:v>
                </c:pt>
                <c:pt idx="2">
                  <c:v>9</c:v>
                </c:pt>
                <c:pt idx="3">
                  <c:v>9</c:v>
                </c:pt>
                <c:pt idx="4">
                  <c:v>8.5</c:v>
                </c:pt>
                <c:pt idx="5">
                  <c:v>8</c:v>
                </c:pt>
                <c:pt idx="6">
                  <c:v>8</c:v>
                </c:pt>
                <c:pt idx="7">
                  <c:v>8</c:v>
                </c:pt>
                <c:pt idx="8">
                  <c:v>8</c:v>
                </c:pt>
                <c:pt idx="9">
                  <c:v>8</c:v>
                </c:pt>
                <c:pt idx="10">
                  <c:v>8</c:v>
                </c:pt>
                <c:pt idx="11">
                  <c:v>7.5</c:v>
                </c:pt>
                <c:pt idx="12">
                  <c:v>7.5</c:v>
                </c:pt>
                <c:pt idx="13">
                  <c:v>7.5</c:v>
                </c:pt>
                <c:pt idx="14">
                  <c:v>7</c:v>
                </c:pt>
                <c:pt idx="15">
                  <c:v>7</c:v>
                </c:pt>
                <c:pt idx="16">
                  <c:v>7</c:v>
                </c:pt>
                <c:pt idx="17">
                  <c:v>7</c:v>
                </c:pt>
                <c:pt idx="18">
                  <c:v>7</c:v>
                </c:pt>
                <c:pt idx="19">
                  <c:v>7</c:v>
                </c:pt>
                <c:pt idx="20">
                  <c:v>7</c:v>
                </c:pt>
                <c:pt idx="21">
                  <c:v>7</c:v>
                </c:pt>
                <c:pt idx="22">
                  <c:v>7</c:v>
                </c:pt>
                <c:pt idx="23">
                  <c:v>7</c:v>
                </c:pt>
                <c:pt idx="24">
                  <c:v>7</c:v>
                </c:pt>
                <c:pt idx="25">
                  <c:v>7</c:v>
                </c:pt>
                <c:pt idx="26">
                  <c:v>7</c:v>
                </c:pt>
                <c:pt idx="27">
                  <c:v>7</c:v>
                </c:pt>
                <c:pt idx="28">
                  <c:v>6.5</c:v>
                </c:pt>
                <c:pt idx="29">
                  <c:v>6.5</c:v>
                </c:pt>
                <c:pt idx="30">
                  <c:v>6.5</c:v>
                </c:pt>
                <c:pt idx="31">
                  <c:v>6.5</c:v>
                </c:pt>
                <c:pt idx="32">
                  <c:v>6.5</c:v>
                </c:pt>
                <c:pt idx="33">
                  <c:v>6.5</c:v>
                </c:pt>
                <c:pt idx="34">
                  <c:v>6</c:v>
                </c:pt>
                <c:pt idx="35">
                  <c:v>6</c:v>
                </c:pt>
                <c:pt idx="36">
                  <c:v>6</c:v>
                </c:pt>
                <c:pt idx="37">
                  <c:v>6</c:v>
                </c:pt>
                <c:pt idx="38">
                  <c:v>6</c:v>
                </c:pt>
                <c:pt idx="39">
                  <c:v>6</c:v>
                </c:pt>
                <c:pt idx="40">
                  <c:v>6</c:v>
                </c:pt>
                <c:pt idx="41">
                  <c:v>6</c:v>
                </c:pt>
                <c:pt idx="42">
                  <c:v>6</c:v>
                </c:pt>
                <c:pt idx="43">
                  <c:v>6</c:v>
                </c:pt>
                <c:pt idx="44">
                  <c:v>6</c:v>
                </c:pt>
                <c:pt idx="45">
                  <c:v>6</c:v>
                </c:pt>
                <c:pt idx="46">
                  <c:v>6</c:v>
                </c:pt>
                <c:pt idx="47">
                  <c:v>5.5</c:v>
                </c:pt>
                <c:pt idx="48">
                  <c:v>5.5</c:v>
                </c:pt>
                <c:pt idx="49">
                  <c:v>5.5</c:v>
                </c:pt>
                <c:pt idx="50">
                  <c:v>5.5</c:v>
                </c:pt>
                <c:pt idx="51">
                  <c:v>5.5</c:v>
                </c:pt>
                <c:pt idx="52">
                  <c:v>5.5</c:v>
                </c:pt>
                <c:pt idx="53">
                  <c:v>5.5</c:v>
                </c:pt>
                <c:pt idx="54">
                  <c:v>5.5</c:v>
                </c:pt>
                <c:pt idx="55">
                  <c:v>5.5</c:v>
                </c:pt>
                <c:pt idx="56">
                  <c:v>5</c:v>
                </c:pt>
                <c:pt idx="57">
                  <c:v>5</c:v>
                </c:pt>
                <c:pt idx="58">
                  <c:v>5</c:v>
                </c:pt>
                <c:pt idx="59">
                  <c:v>5</c:v>
                </c:pt>
                <c:pt idx="60">
                  <c:v>5</c:v>
                </c:pt>
                <c:pt idx="61">
                  <c:v>5</c:v>
                </c:pt>
                <c:pt idx="62">
                  <c:v>5</c:v>
                </c:pt>
                <c:pt idx="63">
                  <c:v>5</c:v>
                </c:pt>
                <c:pt idx="64">
                  <c:v>5</c:v>
                </c:pt>
                <c:pt idx="65">
                  <c:v>5</c:v>
                </c:pt>
                <c:pt idx="66">
                  <c:v>5</c:v>
                </c:pt>
                <c:pt idx="67">
                  <c:v>4</c:v>
                </c:pt>
                <c:pt idx="68">
                  <c:v>4</c:v>
                </c:pt>
                <c:pt idx="69">
                  <c:v>4</c:v>
                </c:pt>
                <c:pt idx="70">
                  <c:v>4</c:v>
                </c:pt>
                <c:pt idx="71">
                  <c:v>3.5</c:v>
                </c:pt>
                <c:pt idx="72">
                  <c:v>3</c:v>
                </c:pt>
                <c:pt idx="73">
                  <c:v>3</c:v>
                </c:pt>
                <c:pt idx="74">
                  <c:v>2.5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9D20-4B6A-AAC8-4F9D1FE809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49187176"/>
        <c:axId val="549187504"/>
      </c:scatterChart>
      <c:valAx>
        <c:axId val="54918717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Depth (ftm)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0.0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549187504"/>
        <c:crosses val="autoZero"/>
        <c:crossBetween val="midCat"/>
      </c:valAx>
      <c:valAx>
        <c:axId val="54918750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6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Species site</a:t>
                </a:r>
                <a:r>
                  <a:rPr lang="en-US" sz="1600" baseline="3000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</a:t>
                </a:r>
                <a:endParaRPr lang="en-US" sz="1600" baseline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54918717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4619980668826258"/>
          <c:y val="0.58848969868341616"/>
          <c:w val="0.17769667851610998"/>
          <c:h val="0.11469399954348054"/>
        </c:manualLayout>
      </c:layout>
      <c:overlay val="1"/>
      <c:spPr>
        <a:noFill/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Sheet1!$AG$7</c:f>
              <c:strCache>
                <c:ptCount val="1"/>
                <c:pt idx="0">
                  <c:v>Bank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Sheet1!$AF$8:$AF$9</c:f>
              <c:strCache>
                <c:ptCount val="2"/>
                <c:pt idx="0">
                  <c:v>Non-CCA</c:v>
                </c:pt>
                <c:pt idx="1">
                  <c:v>CCA</c:v>
                </c:pt>
              </c:strCache>
            </c:strRef>
          </c:cat>
          <c:val>
            <c:numRef>
              <c:f>Sheet1!$AG$8:$AG$9</c:f>
              <c:numCache>
                <c:formatCode>General</c:formatCode>
                <c:ptCount val="2"/>
                <c:pt idx="0">
                  <c:v>97</c:v>
                </c:pt>
                <c:pt idx="1">
                  <c:v>304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06-40AA-9A9E-DFF9D53B8934}"/>
            </c:ext>
          </c:extLst>
        </c:ser>
        <c:ser>
          <c:idx val="1"/>
          <c:order val="1"/>
          <c:tx>
            <c:strRef>
              <c:f>Sheet1!$AH$7</c:f>
              <c:strCache>
                <c:ptCount val="1"/>
                <c:pt idx="0">
                  <c:v>Bocaccio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Sheet1!$AF$8:$AF$9</c:f>
              <c:strCache>
                <c:ptCount val="2"/>
                <c:pt idx="0">
                  <c:v>Non-CCA</c:v>
                </c:pt>
                <c:pt idx="1">
                  <c:v>CCA</c:v>
                </c:pt>
              </c:strCache>
            </c:strRef>
          </c:cat>
          <c:val>
            <c:numRef>
              <c:f>Sheet1!$AH$8:$AH$9</c:f>
              <c:numCache>
                <c:formatCode>General</c:formatCode>
                <c:ptCount val="2"/>
                <c:pt idx="0">
                  <c:v>1016</c:v>
                </c:pt>
                <c:pt idx="1">
                  <c:v>961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B06-40AA-9A9E-DFF9D53B8934}"/>
            </c:ext>
          </c:extLst>
        </c:ser>
        <c:ser>
          <c:idx val="2"/>
          <c:order val="2"/>
          <c:tx>
            <c:strRef>
              <c:f>Sheet1!$AI$7</c:f>
              <c:strCache>
                <c:ptCount val="1"/>
                <c:pt idx="0">
                  <c:v>Chilipepper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Sheet1!$AF$8:$AF$9</c:f>
              <c:strCache>
                <c:ptCount val="2"/>
                <c:pt idx="0">
                  <c:v>Non-CCA</c:v>
                </c:pt>
                <c:pt idx="1">
                  <c:v>CCA</c:v>
                </c:pt>
              </c:strCache>
            </c:strRef>
          </c:cat>
          <c:val>
            <c:numRef>
              <c:f>Sheet1!$AI$8:$AI$9</c:f>
              <c:numCache>
                <c:formatCode>General</c:formatCode>
                <c:ptCount val="2"/>
                <c:pt idx="0">
                  <c:v>46</c:v>
                </c:pt>
                <c:pt idx="1">
                  <c:v>124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B06-40AA-9A9E-DFF9D53B8934}"/>
            </c:ext>
          </c:extLst>
        </c:ser>
        <c:ser>
          <c:idx val="3"/>
          <c:order val="3"/>
          <c:tx>
            <c:strRef>
              <c:f>Sheet1!$AJ$7</c:f>
              <c:strCache>
                <c:ptCount val="1"/>
                <c:pt idx="0">
                  <c:v>Cowcod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Sheet1!$AF$8:$AF$9</c:f>
              <c:strCache>
                <c:ptCount val="2"/>
                <c:pt idx="0">
                  <c:v>Non-CCA</c:v>
                </c:pt>
                <c:pt idx="1">
                  <c:v>CCA</c:v>
                </c:pt>
              </c:strCache>
            </c:strRef>
          </c:cat>
          <c:val>
            <c:numRef>
              <c:f>Sheet1!$AJ$8:$AJ$9</c:f>
              <c:numCache>
                <c:formatCode>General</c:formatCode>
                <c:ptCount val="2"/>
                <c:pt idx="0">
                  <c:v>55</c:v>
                </c:pt>
                <c:pt idx="1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B06-40AA-9A9E-DFF9D53B8934}"/>
            </c:ext>
          </c:extLst>
        </c:ser>
        <c:ser>
          <c:idx val="4"/>
          <c:order val="4"/>
          <c:tx>
            <c:strRef>
              <c:f>Sheet1!$AK$7</c:f>
              <c:strCache>
                <c:ptCount val="1"/>
                <c:pt idx="0">
                  <c:v>Greenblotched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Sheet1!$AF$8:$AF$9</c:f>
              <c:strCache>
                <c:ptCount val="2"/>
                <c:pt idx="0">
                  <c:v>Non-CCA</c:v>
                </c:pt>
                <c:pt idx="1">
                  <c:v>CCA</c:v>
                </c:pt>
              </c:strCache>
            </c:strRef>
          </c:cat>
          <c:val>
            <c:numRef>
              <c:f>Sheet1!$AK$8:$AK$9</c:f>
              <c:numCache>
                <c:formatCode>General</c:formatCode>
                <c:ptCount val="2"/>
                <c:pt idx="0">
                  <c:v>24</c:v>
                </c:pt>
                <c:pt idx="1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B06-40AA-9A9E-DFF9D53B8934}"/>
            </c:ext>
          </c:extLst>
        </c:ser>
        <c:ser>
          <c:idx val="5"/>
          <c:order val="5"/>
          <c:tx>
            <c:strRef>
              <c:f>Sheet1!$AL$7</c:f>
              <c:strCache>
                <c:ptCount val="1"/>
                <c:pt idx="0">
                  <c:v>Greenspotted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Sheet1!$AF$8:$AF$9</c:f>
              <c:strCache>
                <c:ptCount val="2"/>
                <c:pt idx="0">
                  <c:v>Non-CCA</c:v>
                </c:pt>
                <c:pt idx="1">
                  <c:v>CCA</c:v>
                </c:pt>
              </c:strCache>
            </c:strRef>
          </c:cat>
          <c:val>
            <c:numRef>
              <c:f>Sheet1!$AL$8:$AL$9</c:f>
              <c:numCache>
                <c:formatCode>General</c:formatCode>
                <c:ptCount val="2"/>
                <c:pt idx="0">
                  <c:v>187</c:v>
                </c:pt>
                <c:pt idx="1">
                  <c:v>197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B06-40AA-9A9E-DFF9D53B8934}"/>
            </c:ext>
          </c:extLst>
        </c:ser>
        <c:ser>
          <c:idx val="6"/>
          <c:order val="6"/>
          <c:tx>
            <c:strRef>
              <c:f>Sheet1!$AM$7</c:f>
              <c:strCache>
                <c:ptCount val="1"/>
                <c:pt idx="0">
                  <c:v>Greenstriped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Sheet1!$AF$8:$AF$9</c:f>
              <c:strCache>
                <c:ptCount val="2"/>
                <c:pt idx="0">
                  <c:v>Non-CCA</c:v>
                </c:pt>
                <c:pt idx="1">
                  <c:v>CCA</c:v>
                </c:pt>
              </c:strCache>
            </c:strRef>
          </c:cat>
          <c:val>
            <c:numRef>
              <c:f>Sheet1!$AM$8:$AM$9</c:f>
              <c:numCache>
                <c:formatCode>General</c:formatCode>
                <c:ptCount val="2"/>
                <c:pt idx="0">
                  <c:v>37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B06-40AA-9A9E-DFF9D53B8934}"/>
            </c:ext>
          </c:extLst>
        </c:ser>
        <c:ser>
          <c:idx val="7"/>
          <c:order val="7"/>
          <c:tx>
            <c:strRef>
              <c:f>Sheet1!$AN$7</c:f>
              <c:strCache>
                <c:ptCount val="1"/>
                <c:pt idx="0">
                  <c:v>Olive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Sheet1!$AF$8:$AF$9</c:f>
              <c:strCache>
                <c:ptCount val="2"/>
                <c:pt idx="0">
                  <c:v>Non-CCA</c:v>
                </c:pt>
                <c:pt idx="1">
                  <c:v>CCA</c:v>
                </c:pt>
              </c:strCache>
            </c:strRef>
          </c:cat>
          <c:val>
            <c:numRef>
              <c:f>Sheet1!$AN$8:$AN$9</c:f>
              <c:numCache>
                <c:formatCode>General</c:formatCode>
                <c:ptCount val="2"/>
                <c:pt idx="0">
                  <c:v>20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B06-40AA-9A9E-DFF9D53B8934}"/>
            </c:ext>
          </c:extLst>
        </c:ser>
        <c:ser>
          <c:idx val="8"/>
          <c:order val="8"/>
          <c:tx>
            <c:strRef>
              <c:f>Sheet1!$AO$7</c:f>
              <c:strCache>
                <c:ptCount val="1"/>
                <c:pt idx="0">
                  <c:v>Rosy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Sheet1!$AF$8:$AF$9</c:f>
              <c:strCache>
                <c:ptCount val="2"/>
                <c:pt idx="0">
                  <c:v>Non-CCA</c:v>
                </c:pt>
                <c:pt idx="1">
                  <c:v>CCA</c:v>
                </c:pt>
              </c:strCache>
            </c:strRef>
          </c:cat>
          <c:val>
            <c:numRef>
              <c:f>Sheet1!$AO$8:$AO$9</c:f>
              <c:numCache>
                <c:formatCode>General</c:formatCode>
                <c:ptCount val="2"/>
                <c:pt idx="0">
                  <c:v>15</c:v>
                </c:pt>
                <c:pt idx="1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B06-40AA-9A9E-DFF9D53B8934}"/>
            </c:ext>
          </c:extLst>
        </c:ser>
        <c:ser>
          <c:idx val="9"/>
          <c:order val="9"/>
          <c:tx>
            <c:strRef>
              <c:f>Sheet1!$AP$7</c:f>
              <c:strCache>
                <c:ptCount val="1"/>
                <c:pt idx="0">
                  <c:v>Speckled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Sheet1!$AF$8:$AF$9</c:f>
              <c:strCache>
                <c:ptCount val="2"/>
                <c:pt idx="0">
                  <c:v>Non-CCA</c:v>
                </c:pt>
                <c:pt idx="1">
                  <c:v>CCA</c:v>
                </c:pt>
              </c:strCache>
            </c:strRef>
          </c:cat>
          <c:val>
            <c:numRef>
              <c:f>Sheet1!$AP$8:$AP$9</c:f>
              <c:numCache>
                <c:formatCode>General</c:formatCode>
                <c:ptCount val="2"/>
                <c:pt idx="0">
                  <c:v>237</c:v>
                </c:pt>
                <c:pt idx="1">
                  <c:v>349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AB06-40AA-9A9E-DFF9D53B8934}"/>
            </c:ext>
          </c:extLst>
        </c:ser>
        <c:ser>
          <c:idx val="10"/>
          <c:order val="10"/>
          <c:tx>
            <c:strRef>
              <c:f>Sheet1!$AQ$7</c:f>
              <c:strCache>
                <c:ptCount val="1"/>
                <c:pt idx="0">
                  <c:v>Squarespot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Sheet1!$AF$8:$AF$9</c:f>
              <c:strCache>
                <c:ptCount val="2"/>
                <c:pt idx="0">
                  <c:v>Non-CCA</c:v>
                </c:pt>
                <c:pt idx="1">
                  <c:v>CCA</c:v>
                </c:pt>
              </c:strCache>
            </c:strRef>
          </c:cat>
          <c:val>
            <c:numRef>
              <c:f>Sheet1!$AQ$8:$AQ$9</c:f>
              <c:numCache>
                <c:formatCode>General</c:formatCode>
                <c:ptCount val="2"/>
                <c:pt idx="0">
                  <c:v>99</c:v>
                </c:pt>
                <c:pt idx="1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AB06-40AA-9A9E-DFF9D53B8934}"/>
            </c:ext>
          </c:extLst>
        </c:ser>
        <c:ser>
          <c:idx val="11"/>
          <c:order val="11"/>
          <c:tx>
            <c:strRef>
              <c:f>Sheet1!$AR$7</c:f>
              <c:strCache>
                <c:ptCount val="1"/>
                <c:pt idx="0">
                  <c:v>Starry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Sheet1!$AF$8:$AF$9</c:f>
              <c:strCache>
                <c:ptCount val="2"/>
                <c:pt idx="0">
                  <c:v>Non-CCA</c:v>
                </c:pt>
                <c:pt idx="1">
                  <c:v>CCA</c:v>
                </c:pt>
              </c:strCache>
            </c:strRef>
          </c:cat>
          <c:val>
            <c:numRef>
              <c:f>Sheet1!$AR$8:$AR$9</c:f>
              <c:numCache>
                <c:formatCode>General</c:formatCode>
                <c:ptCount val="2"/>
                <c:pt idx="0">
                  <c:v>74</c:v>
                </c:pt>
                <c:pt idx="1">
                  <c:v>118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AB06-40AA-9A9E-DFF9D53B8934}"/>
            </c:ext>
          </c:extLst>
        </c:ser>
        <c:ser>
          <c:idx val="12"/>
          <c:order val="12"/>
          <c:tx>
            <c:strRef>
              <c:f>Sheet1!$AS$7</c:f>
              <c:strCache>
                <c:ptCount val="1"/>
                <c:pt idx="0">
                  <c:v>Swordspine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Sheet1!$AF$8:$AF$9</c:f>
              <c:strCache>
                <c:ptCount val="2"/>
                <c:pt idx="0">
                  <c:v>Non-CCA</c:v>
                </c:pt>
                <c:pt idx="1">
                  <c:v>CCA</c:v>
                </c:pt>
              </c:strCache>
            </c:strRef>
          </c:cat>
          <c:val>
            <c:numRef>
              <c:f>Sheet1!$AS$8:$AS$9</c:f>
              <c:numCache>
                <c:formatCode>General</c:formatCode>
                <c:ptCount val="2"/>
                <c:pt idx="0">
                  <c:v>32</c:v>
                </c:pt>
                <c:pt idx="1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B06-40AA-9A9E-DFF9D53B8934}"/>
            </c:ext>
          </c:extLst>
        </c:ser>
        <c:ser>
          <c:idx val="13"/>
          <c:order val="13"/>
          <c:tx>
            <c:strRef>
              <c:f>Sheet1!$AT$7</c:f>
              <c:strCache>
                <c:ptCount val="1"/>
                <c:pt idx="0">
                  <c:v>Vermilion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Sheet1!$AF$8:$AF$9</c:f>
              <c:strCache>
                <c:ptCount val="2"/>
                <c:pt idx="0">
                  <c:v>Non-CCA</c:v>
                </c:pt>
                <c:pt idx="1">
                  <c:v>CCA</c:v>
                </c:pt>
              </c:strCache>
            </c:strRef>
          </c:cat>
          <c:val>
            <c:numRef>
              <c:f>Sheet1!$AT$8:$AT$9</c:f>
              <c:numCache>
                <c:formatCode>General</c:formatCode>
                <c:ptCount val="2"/>
                <c:pt idx="0">
                  <c:v>1239</c:v>
                </c:pt>
                <c:pt idx="1">
                  <c:v>717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AB06-40AA-9A9E-DFF9D53B8934}"/>
            </c:ext>
          </c:extLst>
        </c:ser>
        <c:ser>
          <c:idx val="14"/>
          <c:order val="14"/>
          <c:tx>
            <c:strRef>
              <c:f>Sheet1!$AU$7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Sheet1!$AF$8:$AF$9</c:f>
              <c:strCache>
                <c:ptCount val="2"/>
                <c:pt idx="0">
                  <c:v>Non-CCA</c:v>
                </c:pt>
                <c:pt idx="1">
                  <c:v>CCA</c:v>
                </c:pt>
              </c:strCache>
            </c:strRef>
          </c:cat>
          <c:val>
            <c:numRef>
              <c:f>Sheet1!$AU$8:$AU$9</c:f>
              <c:numCache>
                <c:formatCode>General</c:formatCode>
                <c:ptCount val="2"/>
                <c:pt idx="0">
                  <c:v>504</c:v>
                </c:pt>
                <c:pt idx="1">
                  <c:v>195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B06-40AA-9A9E-DFF9D53B89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27808608"/>
        <c:axId val="327805656"/>
      </c:barChart>
      <c:catAx>
        <c:axId val="327808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27805656"/>
        <c:crosses val="autoZero"/>
        <c:auto val="1"/>
        <c:lblAlgn val="ctr"/>
        <c:lblOffset val="100"/>
        <c:noMultiLvlLbl val="0"/>
      </c:catAx>
      <c:valAx>
        <c:axId val="32780565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6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Proportion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27808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0.82</cdr:x>
      <cdr:y>0.0974</cdr:y>
    </cdr:from>
    <cdr:to>
      <cdr:x>0.8565</cdr:x>
      <cdr:y>0.16464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752222" y="423799"/>
          <a:ext cx="256032" cy="2926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2400" b="1" dirty="0" smtClean="0">
              <a:latin typeface="Arial" panose="020B0604020202020204" pitchFamily="34" charset="0"/>
              <a:cs typeface="Arial" panose="020B0604020202020204" pitchFamily="34" charset="0"/>
            </a:rPr>
            <a:t>*</a:t>
          </a:r>
          <a:endParaRPr lang="en-US" sz="2400" b="1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0.65325</cdr:x>
      <cdr:y>0.07755</cdr:y>
    </cdr:from>
    <cdr:to>
      <cdr:x>0.69467</cdr:x>
      <cdr:y>0.14479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038230" y="337439"/>
          <a:ext cx="256032" cy="2926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2400" b="1" dirty="0" smtClean="0">
              <a:latin typeface="Arial" panose="020B0604020202020204" pitchFamily="34" charset="0"/>
              <a:cs typeface="Arial" panose="020B0604020202020204" pitchFamily="34" charset="0"/>
            </a:rPr>
            <a:t>*</a:t>
          </a:r>
          <a:endParaRPr lang="en-US" sz="2400" b="1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0.53011</cdr:x>
      <cdr:y>0.94217</cdr:y>
    </cdr:from>
    <cdr:to>
      <cdr:x>0.57744</cdr:x>
      <cdr:y>0.9863</cdr:y>
    </cdr:to>
    <cdr:sp macro="" textlink="">
      <cdr:nvSpPr>
        <cdr:cNvPr id="3" name="Rectangle 2"/>
        <cdr:cNvSpPr/>
      </cdr:nvSpPr>
      <cdr:spPr>
        <a:xfrm xmlns:a="http://schemas.openxmlformats.org/drawingml/2006/main">
          <a:off x="3276981" y="4099687"/>
          <a:ext cx="292608" cy="19202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E4FD56-5343-4492-92EF-687645AEDFF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72CC7-AAD7-4D88-BCB3-E34478FA4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068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First cowcod assessment in 1999 deemed the stock to be overfished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CCA’s developed in 2001 to protect important shelf</a:t>
            </a:r>
            <a:r>
              <a:rPr lang="en-US" baseline="0" dirty="0" smtClean="0"/>
              <a:t> habitat for this species in the Southern California Bight (SCB)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72CC7-AAD7-4D88-BCB3-E34478FA403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8280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First cowcod assessment in 1999 deemed the stock to be overfished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CCA’s developed in 2001 to protect important shelf</a:t>
            </a:r>
            <a:r>
              <a:rPr lang="en-US" baseline="0" dirty="0" smtClean="0"/>
              <a:t> habitat for this species in the Southern California Bight (SCB)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72CC7-AAD7-4D88-BCB3-E34478FA403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672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Last cowcod assessment in 2013 made a recommendation for the Hook and</a:t>
            </a:r>
            <a:r>
              <a:rPr lang="en-US" baseline="0" dirty="0" smtClean="0"/>
              <a:t> Line Survey to begin sampling within the CCA’s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Pacific Fishery Management Council (PFMC) gave approval, and the survey began sampling in 2014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42 new fixed sites developed in 2014, and 34 more added in 2015, for a total of 76.  Giving our survey a total of 197 sites (hoping to add 3 more sites this year to make that a nice even # of 200).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72CC7-AAD7-4D88-BCB3-E34478FA403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972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Last cowcod assessment in 2013 made a recommendation for the Hook and</a:t>
            </a:r>
            <a:r>
              <a:rPr lang="en-US" baseline="0" dirty="0" smtClean="0"/>
              <a:t> Line Survey to begin sampling within the CCA’s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Pacific Fishery Management Council (PFMC) gave approval, and the survey began sampling in 2014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42 new fixed sites developed in 2014, and 34 more added in 2015, for a total of 76.  Giving our survey a total of 197 sites (hoping to add 3 more sites this year to make that a nice even # of 200).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72CC7-AAD7-4D88-BCB3-E34478FA403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617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Last cowcod assessment in 2013 made a recommendation for the Hook and</a:t>
            </a:r>
            <a:r>
              <a:rPr lang="en-US" baseline="0" dirty="0" smtClean="0"/>
              <a:t> Line Survey to begin sampling within the CCA’s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Pacific Fishery Management Council (PFMC) gave approval, and the survey began sampling in 2014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42 new fixed sites developed in 2014, and 34 more added in 2015, for a total of 76.  Giving our survey a total of 197 sites (hoping to add 3 more sites this year to make that a nice even # of 200).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72CC7-AAD7-4D88-BCB3-E34478FA403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678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Last cowcod assessment in 2013 made a recommendation for the Hook and</a:t>
            </a:r>
            <a:r>
              <a:rPr lang="en-US" baseline="0" dirty="0" smtClean="0"/>
              <a:t> Line Survey to begin sampling within the CCA’s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Pacific Fishery Management Council (PFMC) gave approval, and the survey began sampling in 2014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42 new fixed sites developed in 2014, and 34 more added in 2015, for a total of 76.  Giving our survey a total of 197 sites (hoping to add 3 more sites this year to make that a nice even # of 200).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72CC7-AAD7-4D88-BCB3-E34478FA403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8358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Age structure: are CCAs protecting larger females? Or are they</a:t>
            </a:r>
            <a:r>
              <a:rPr lang="en-US" baseline="0" dirty="0" smtClean="0"/>
              <a:t> growing faster at a younger age?</a:t>
            </a:r>
          </a:p>
          <a:p>
            <a:r>
              <a:rPr lang="en-US" baseline="0" dirty="0" smtClean="0"/>
              <a:t>Diet analysis: give insight into the trophic status of each species, and food availability.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72CC7-AAD7-4D88-BCB3-E34478FA403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608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B80DB-127F-4E5C-8F1A-40E9F027B8FD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3258C-E4B7-42EE-BD2C-01B44C6BE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62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B80DB-127F-4E5C-8F1A-40E9F027B8FD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3258C-E4B7-42EE-BD2C-01B44C6BE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952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B80DB-127F-4E5C-8F1A-40E9F027B8FD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3258C-E4B7-42EE-BD2C-01B44C6BE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14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B80DB-127F-4E5C-8F1A-40E9F027B8FD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3258C-E4B7-42EE-BD2C-01B44C6BE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070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B80DB-127F-4E5C-8F1A-40E9F027B8FD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3258C-E4B7-42EE-BD2C-01B44C6BE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720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B80DB-127F-4E5C-8F1A-40E9F027B8FD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3258C-E4B7-42EE-BD2C-01B44C6BE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845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B80DB-127F-4E5C-8F1A-40E9F027B8FD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3258C-E4B7-42EE-BD2C-01B44C6BE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50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B80DB-127F-4E5C-8F1A-40E9F027B8FD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3258C-E4B7-42EE-BD2C-01B44C6BE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248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B80DB-127F-4E5C-8F1A-40E9F027B8FD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3258C-E4B7-42EE-BD2C-01B44C6BE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780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B80DB-127F-4E5C-8F1A-40E9F027B8FD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3258C-E4B7-42EE-BD2C-01B44C6BE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733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B80DB-127F-4E5C-8F1A-40E9F027B8FD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3258C-E4B7-42EE-BD2C-01B44C6BE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45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B80DB-127F-4E5C-8F1A-40E9F027B8FD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3258C-E4B7-42EE-BD2C-01B44C6BE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563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0463" y="284673"/>
            <a:ext cx="10871073" cy="1896822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Potential Impacts of Cowcod Conservation Areas (CCAs) on Shelf Rockfish in the Southern California Bight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202238"/>
            <a:ext cx="9144000" cy="1655762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Colin Jones</a:t>
            </a:r>
            <a:r>
              <a:rPr lang="en-US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John Harms</a:t>
            </a:r>
            <a:r>
              <a:rPr lang="en-US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and Jim Benante</a:t>
            </a:r>
            <a:r>
              <a:rPr lang="en-US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Pacific States Marine Fisheries Commission</a:t>
            </a:r>
          </a:p>
          <a:p>
            <a:pPr>
              <a:lnSpc>
                <a:spcPct val="100000"/>
              </a:lnSpc>
            </a:pPr>
            <a:r>
              <a:rPr lang="en-US" sz="2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FRAM Division, NWFSC/NMFS, NOAA</a:t>
            </a:r>
            <a:endParaRPr lang="en-US" sz="2000" baseline="30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en-US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4338" descr="psmfc-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933" y="5202238"/>
            <a:ext cx="1318132" cy="1297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C:\Documents and Settings\John Harms\Desktop\NOAA logo no background.png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656" y="5202237"/>
            <a:ext cx="1387411" cy="129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2464513"/>
            <a:ext cx="3793699" cy="21339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055" y="2464513"/>
            <a:ext cx="4016944" cy="213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79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4662892"/>
              </p:ext>
            </p:extLst>
          </p:nvPr>
        </p:nvGraphicFramePr>
        <p:xfrm>
          <a:off x="977871" y="737146"/>
          <a:ext cx="437197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0701933"/>
              </p:ext>
            </p:extLst>
          </p:nvPr>
        </p:nvGraphicFramePr>
        <p:xfrm>
          <a:off x="6765597" y="737146"/>
          <a:ext cx="437197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4465366"/>
              </p:ext>
            </p:extLst>
          </p:nvPr>
        </p:nvGraphicFramePr>
        <p:xfrm>
          <a:off x="3813236" y="3983038"/>
          <a:ext cx="437197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446354" y="234452"/>
            <a:ext cx="1553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Bocaccio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24944" y="234453"/>
            <a:ext cx="15686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Vermilion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49846" y="3480346"/>
            <a:ext cx="13805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Cowcod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1801368" y="1682496"/>
            <a:ext cx="617554" cy="5577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84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8" grpId="0">
        <p:bldAsOne/>
      </p:bldGraphic>
      <p:bldP spid="11" grpId="0"/>
      <p:bldP spid="12" grpId="0"/>
      <p:bldP spid="2" grpId="0" animBg="1"/>
      <p:bldP spid="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1825625"/>
            <a:ext cx="5388864" cy="40416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H&amp;L Survey and CCAs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419344" cy="4351338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Are rockfish bigger in CCAs?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Is species richness higher at sites within CCAs?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29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9639388"/>
              </p:ext>
            </p:extLst>
          </p:nvPr>
        </p:nvGraphicFramePr>
        <p:xfrm>
          <a:off x="5172075" y="1825625"/>
          <a:ext cx="6181725" cy="4351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2479054"/>
              </p:ext>
            </p:extLst>
          </p:nvPr>
        </p:nvGraphicFramePr>
        <p:xfrm>
          <a:off x="5172075" y="1825624"/>
          <a:ext cx="6181725" cy="4351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Species Richness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17195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Higher number of species observed at CCA sites</a:t>
            </a:r>
          </a:p>
          <a:p>
            <a:pPr marL="0" indent="0">
              <a:buNone/>
            </a:pP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No correlation with depth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5953506" y="3755136"/>
            <a:ext cx="5076825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2636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1825625"/>
            <a:ext cx="5388864" cy="40416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H&amp;L Survey and CCAs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419344" cy="4351338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Are rockfish bigger in CCAs?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Is species richness higher at sites within CCAs?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Are catch compositions similar inside/outside CCAs?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9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Catch Composition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156494" cy="4351338"/>
          </a:xfrm>
        </p:spPr>
        <p:txBody>
          <a:bodyPr>
            <a:normAutofit/>
          </a:bodyPr>
          <a:lstStyle/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Bocaccio and vermilion dominate catch</a:t>
            </a:r>
          </a:p>
          <a:p>
            <a:pPr marL="0" indent="0">
              <a:buNone/>
            </a:pP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Higher proportion of catch in CCAs for less abundant shelf rockfish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5924999"/>
              </p:ext>
            </p:extLst>
          </p:nvPr>
        </p:nvGraphicFramePr>
        <p:xfrm>
          <a:off x="5582842" y="1690687"/>
          <a:ext cx="5339325" cy="4881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3"/>
          <p:cNvSpPr/>
          <p:nvPr/>
        </p:nvSpPr>
        <p:spPr>
          <a:xfrm>
            <a:off x="8211312" y="3328416"/>
            <a:ext cx="774954" cy="539115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903720" y="4078224"/>
            <a:ext cx="749808" cy="402335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233334" y="5675376"/>
            <a:ext cx="774954" cy="539115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903720" y="5848731"/>
            <a:ext cx="749808" cy="402335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429238" y="3470767"/>
            <a:ext cx="1040642" cy="254411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364432" y="5927978"/>
            <a:ext cx="749808" cy="243840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355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Cowcod and Vermilion larger in CCAs, Bocaccio similar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Higher species richness within CCAs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Hard to tease apart different regulations and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closures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Critical information for development of abundance indices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72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nwcfile\FRAM\Survey.HookAndLine\Media (Video,Photos)\Photos\Mirage 2015\IMG_15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					</a:t>
            </a:r>
            <a:b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				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Into 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future…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715000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0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0"/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 </a:t>
            </a: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series</a:t>
            </a:r>
          </a:p>
          <a:p>
            <a:pPr marL="5715000"/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 structure</a:t>
            </a:r>
          </a:p>
          <a:p>
            <a:pPr marL="5715000"/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Diet analysis</a:t>
            </a:r>
          </a:p>
          <a:p>
            <a:pPr marL="5715000"/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Comprehensive analysis on reserve effectiveness</a:t>
            </a:r>
          </a:p>
          <a:p>
            <a:pPr marL="5715000"/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CCA data effect abundance indices?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00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9380"/>
            <a:ext cx="10515600" cy="715903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Acknowledgements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106174"/>
            <a:ext cx="10515600" cy="1965442"/>
          </a:xfrm>
        </p:spPr>
        <p:txBody>
          <a:bodyPr>
            <a:normAutofit/>
          </a:bodyPr>
          <a:lstStyle/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Hook and Line Survey Team</a:t>
            </a:r>
          </a:p>
          <a:p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PFMC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66929" y="1263306"/>
            <a:ext cx="11091672" cy="2804091"/>
            <a:chOff x="315067" y="2229929"/>
            <a:chExt cx="11524220" cy="2507884"/>
          </a:xfrm>
        </p:grpSpPr>
        <p:pic>
          <p:nvPicPr>
            <p:cNvPr id="4" name="Picture 104" descr="J:\Boat Slideshow\DSCN0932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067" y="2229929"/>
              <a:ext cx="3846205" cy="2507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105" descr="J:\Boat Slideshow\Copy of Mirage at Alamitos Bay 4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6417" y="2229930"/>
              <a:ext cx="3525632" cy="2507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08" descr="C:\Users\ROBERT~1.BAR\AppData\Local\Temp\1\DSCN0009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23554" y="2229931"/>
              <a:ext cx="3715733" cy="2507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1745537" y="4139636"/>
            <a:ext cx="2204161" cy="510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F/V Aggressor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7301" y="4137040"/>
            <a:ext cx="1757767" cy="510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F/V Mirage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51856" y="4137040"/>
            <a:ext cx="2095588" cy="510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F/V Toronado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51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NWFSC Hook and Line Survey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4172712" cy="4351338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Started in 2004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Sample untrawable habitat within southern California 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Collaboration with sportfishing industry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Depth sampled: 37 – 229 m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Standardized gear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121 fixed sites since 2008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751" y="1507808"/>
            <a:ext cx="3555519" cy="22503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751" y="4001294"/>
            <a:ext cx="3555519" cy="2408650"/>
          </a:xfrm>
          <a:prstGeom prst="rect">
            <a:avLst/>
          </a:prstGeom>
        </p:spPr>
      </p:pic>
      <p:pic>
        <p:nvPicPr>
          <p:cNvPr id="6" name="Picture 209"/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200" y="1451529"/>
            <a:ext cx="4840752" cy="495841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429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NWFSC Hook and Line Survey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4172712" cy="4351338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Started in 2004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Sample untrawable habitat within southern California 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Collaboration with sportfishing industry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Depth sampled: 37 – 229 m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Standardized gear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121 fixed sites since 2008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Google Earth Pro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75" t="7787" r="6550" b="9713"/>
          <a:stretch/>
        </p:blipFill>
        <p:spPr>
          <a:xfrm>
            <a:off x="5160142" y="1463039"/>
            <a:ext cx="6745346" cy="520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42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Cowcod Conservation Areas (CCAs)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410075" cy="4351338"/>
          </a:xfrm>
        </p:spPr>
        <p:txBody>
          <a:bodyPr>
            <a:normAutofit/>
          </a:bodyPr>
          <a:lstStyle/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Implemented in 2001 to protect shelf habitat 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Two boundary areas: CCA West (4,200 mi</a:t>
            </a:r>
            <a:r>
              <a:rPr lang="en-US" sz="2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 and CCA East (100 mi</a:t>
            </a:r>
            <a:r>
              <a:rPr lang="en-US" sz="2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Prohibit bottom-fishing deeper than 120 ft (20 ftm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lum contrast="40000"/>
          </a:blip>
          <a:stretch>
            <a:fillRect/>
          </a:stretch>
        </p:blipFill>
        <p:spPr>
          <a:xfrm>
            <a:off x="5462620" y="1605756"/>
            <a:ext cx="5949124" cy="47910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296150" y="2469654"/>
            <a:ext cx="16594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1964-1974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874144" y="6396831"/>
            <a:ext cx="15376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Butler et al. 2003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89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Cowcod Conservation Areas (CCAs)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410075" cy="4351338"/>
          </a:xfrm>
        </p:spPr>
        <p:txBody>
          <a:bodyPr>
            <a:normAutofit/>
          </a:bodyPr>
          <a:lstStyle/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Implemented in 2001 to protect shelf habitat 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Two boundary areas: CCA West (4,200 mi</a:t>
            </a:r>
            <a:r>
              <a:rPr lang="en-US" sz="2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 and CCA East (100 mi</a:t>
            </a:r>
            <a:r>
              <a:rPr lang="en-US" sz="2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Prohibit bottom-fishing deeper than 120 ft (20 ftm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lum contrast="40000"/>
          </a:blip>
          <a:stretch>
            <a:fillRect/>
          </a:stretch>
        </p:blipFill>
        <p:spPr>
          <a:xfrm>
            <a:off x="5448300" y="1605756"/>
            <a:ext cx="5905500" cy="47910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296150" y="2469654"/>
            <a:ext cx="16594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1990-1998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74144" y="6396831"/>
            <a:ext cx="15376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Butler et al. 2003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7822" t="8178" r="53147" b="12859"/>
          <a:stretch/>
        </p:blipFill>
        <p:spPr>
          <a:xfrm>
            <a:off x="5047313" y="1425211"/>
            <a:ext cx="6901056" cy="527939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496621" y="4290945"/>
            <a:ext cx="9332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FF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CCA West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566009" y="5521653"/>
            <a:ext cx="8778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FF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CCA East</a:t>
            </a:r>
          </a:p>
        </p:txBody>
      </p:sp>
    </p:spTree>
    <p:extLst>
      <p:ext uri="{BB962C8B-B14F-4D97-AF65-F5344CB8AC3E}">
        <p14:creationId xmlns:p14="http://schemas.microsoft.com/office/powerpoint/2010/main" val="341935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24" t="9767" b="11807"/>
          <a:stretch/>
        </p:blipFill>
        <p:spPr bwMode="auto">
          <a:xfrm>
            <a:off x="5305425" y="1545384"/>
            <a:ext cx="6657276" cy="5055694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  <a:ex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H&amp;L Survey and CCAs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992149" cy="4351338"/>
          </a:xfrm>
        </p:spPr>
        <p:txBody>
          <a:bodyPr>
            <a:normAutofit/>
          </a:bodyPr>
          <a:lstStyle/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Pacific Fishery Management Council (PFMC) approval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Added 42 fixed sites in 2014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34 more in 2015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Used prior knowledge from sportfishing captains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96621" y="4290945"/>
            <a:ext cx="9332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FF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CCA West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419705" y="5503365"/>
            <a:ext cx="8778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FF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CCA East</a:t>
            </a:r>
          </a:p>
        </p:txBody>
      </p:sp>
      <p:sp>
        <p:nvSpPr>
          <p:cNvPr id="4" name="Oval 3"/>
          <p:cNvSpPr/>
          <p:nvPr/>
        </p:nvSpPr>
        <p:spPr>
          <a:xfrm>
            <a:off x="7496621" y="4567944"/>
            <a:ext cx="350485" cy="42240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847106" y="4950897"/>
            <a:ext cx="430306" cy="35620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532170">
            <a:off x="7663247" y="5411326"/>
            <a:ext cx="823778" cy="25460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8075136" y="3802552"/>
            <a:ext cx="248023" cy="20016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8017016" y="3561774"/>
            <a:ext cx="364262" cy="25612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 rot="1973585">
            <a:off x="7985877" y="3389363"/>
            <a:ext cx="377541" cy="17722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 rot="1973585">
            <a:off x="7938414" y="3203438"/>
            <a:ext cx="329653" cy="13172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9759577" y="5141663"/>
            <a:ext cx="186194" cy="13926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rot="2731113">
            <a:off x="7219654" y="4409978"/>
            <a:ext cx="329653" cy="13172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924665" y="3973148"/>
            <a:ext cx="248023" cy="20016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7344221" y="5112032"/>
            <a:ext cx="152400" cy="1524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 rot="1973585">
            <a:off x="7618705" y="4025409"/>
            <a:ext cx="377541" cy="17722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1515572">
            <a:off x="6955850" y="3602767"/>
            <a:ext cx="516984" cy="44196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6557394" y="5134639"/>
            <a:ext cx="75512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Garrett Bank</a:t>
            </a:r>
            <a:endParaRPr lang="en-US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48604" y="4593601"/>
            <a:ext cx="75512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Cherry Bank</a:t>
            </a:r>
            <a:endParaRPr lang="en-US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775708" y="4822237"/>
            <a:ext cx="75512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Tanner</a:t>
            </a:r>
            <a:r>
              <a:rPr lang="en-US" sz="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Bank</a:t>
            </a:r>
            <a:endParaRPr lang="en-US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58987" y="5648536"/>
            <a:ext cx="75512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Cortes Bank</a:t>
            </a:r>
            <a:endParaRPr lang="en-US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48613" y="3973449"/>
            <a:ext cx="75512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Potato </a:t>
            </a:r>
          </a:p>
          <a:p>
            <a:pPr algn="r"/>
            <a:r>
              <a:rPr lang="en-US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Bank</a:t>
            </a:r>
            <a:endParaRPr lang="en-US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148580" y="3384127"/>
            <a:ext cx="75512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Kidney Bank</a:t>
            </a:r>
            <a:endParaRPr lang="en-US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959651" y="4000040"/>
            <a:ext cx="75512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Osborn Bank</a:t>
            </a:r>
            <a:endParaRPr lang="en-US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725709" y="3113905"/>
            <a:ext cx="75512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Hidden </a:t>
            </a:r>
          </a:p>
          <a:p>
            <a:pPr algn="r"/>
            <a:r>
              <a:rPr lang="en-US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Reef</a:t>
            </a:r>
            <a:endParaRPr lang="en-US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248599" y="3593708"/>
            <a:ext cx="75512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Santa Barbara </a:t>
            </a:r>
          </a:p>
          <a:p>
            <a:pPr algn="r"/>
            <a:r>
              <a:rPr lang="en-US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Island</a:t>
            </a:r>
            <a:endParaRPr lang="en-US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978786" y="5103572"/>
            <a:ext cx="75512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 Fathom</a:t>
            </a:r>
          </a:p>
          <a:p>
            <a:pPr algn="r"/>
            <a:r>
              <a:rPr lang="en-US" sz="7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Bank</a:t>
            </a:r>
            <a:endParaRPr lang="en-US" sz="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9324103"/>
              </p:ext>
            </p:extLst>
          </p:nvPr>
        </p:nvGraphicFramePr>
        <p:xfrm>
          <a:off x="5305425" y="1545384"/>
          <a:ext cx="6657276" cy="5055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99330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H&amp;L Survey and CCAs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419344" cy="4351338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Are rockfish bigger in CCAs?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1825625"/>
            <a:ext cx="5388864" cy="4041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12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Fish Lengths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375105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Vermilion and Cowcod larger within CCAs</a:t>
            </a:r>
          </a:p>
          <a:p>
            <a:pPr marL="0" indent="0">
              <a:buNone/>
            </a:pP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Bocaccio have similar sizes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486405"/>
              </p:ext>
            </p:extLst>
          </p:nvPr>
        </p:nvGraphicFramePr>
        <p:xfrm>
          <a:off x="4854818" y="1825625"/>
          <a:ext cx="7014908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8683752" y="3438144"/>
            <a:ext cx="359664" cy="347472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59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Fish Weights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3743325" cy="4351338"/>
          </a:xfrm>
        </p:spPr>
        <p:txBody>
          <a:bodyPr>
            <a:normAutofit/>
          </a:bodyPr>
          <a:lstStyle/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Vermilion and Cowcod larger within CCAs 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Bocaccio have similar sizes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Does depth matter?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0732775"/>
              </p:ext>
            </p:extLst>
          </p:nvPr>
        </p:nvGraphicFramePr>
        <p:xfrm>
          <a:off x="4854819" y="1825625"/>
          <a:ext cx="7014908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1"/>
          <p:cNvSpPr txBox="1"/>
          <p:nvPr/>
        </p:nvSpPr>
        <p:spPr>
          <a:xfrm>
            <a:off x="8784336" y="4001294"/>
            <a:ext cx="359664" cy="347472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0841736" y="1892808"/>
            <a:ext cx="256032" cy="29260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47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3983</TotalTime>
  <Words>947</Words>
  <Application>Microsoft Office PowerPoint</Application>
  <PresentationFormat>Widescreen</PresentationFormat>
  <Paragraphs>166</Paragraphs>
  <Slides>17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Tahoma</vt:lpstr>
      <vt:lpstr>Office Theme</vt:lpstr>
      <vt:lpstr>Potential Impacts of Cowcod Conservation Areas (CCAs) on Shelf Rockfish in the Southern California Bight</vt:lpstr>
      <vt:lpstr>NWFSC Hook and Line Survey</vt:lpstr>
      <vt:lpstr>NWFSC Hook and Line Survey</vt:lpstr>
      <vt:lpstr>Cowcod Conservation Areas (CCAs)</vt:lpstr>
      <vt:lpstr>Cowcod Conservation Areas (CCAs)</vt:lpstr>
      <vt:lpstr>H&amp;L Survey and CCAs</vt:lpstr>
      <vt:lpstr>H&amp;L Survey and CCAs</vt:lpstr>
      <vt:lpstr>Fish Lengths</vt:lpstr>
      <vt:lpstr>Fish Weights</vt:lpstr>
      <vt:lpstr>PowerPoint Presentation</vt:lpstr>
      <vt:lpstr>H&amp;L Survey and CCAs</vt:lpstr>
      <vt:lpstr>Species Richness</vt:lpstr>
      <vt:lpstr>H&amp;L Survey and CCAs</vt:lpstr>
      <vt:lpstr>Catch Composition</vt:lpstr>
      <vt:lpstr>Conclusions</vt:lpstr>
      <vt:lpstr>             Into the future…</vt:lpstr>
      <vt:lpstr>Acknowledgements</vt:lpstr>
    </vt:vector>
  </TitlesOfParts>
  <Company>NWFSC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Potential Impacts of Cowcod Conservation Areas on Shelf Rockfish in the Southern California Bight</dc:title>
  <dc:creator>Colin.Jones</dc:creator>
  <cp:lastModifiedBy>Colin.Jones</cp:lastModifiedBy>
  <cp:revision>127</cp:revision>
  <dcterms:created xsi:type="dcterms:W3CDTF">2016-03-08T18:43:45Z</dcterms:created>
  <dcterms:modified xsi:type="dcterms:W3CDTF">2016-04-04T16:17:17Z</dcterms:modified>
</cp:coreProperties>
</file>